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90" r:id="rId5"/>
    <p:sldId id="312" r:id="rId6"/>
    <p:sldId id="316" r:id="rId7"/>
    <p:sldId id="313" r:id="rId8"/>
    <p:sldId id="257" r:id="rId9"/>
    <p:sldId id="318" r:id="rId10"/>
    <p:sldId id="319" r:id="rId11"/>
    <p:sldId id="320" r:id="rId12"/>
    <p:sldId id="321" r:id="rId13"/>
    <p:sldId id="297" r:id="rId14"/>
    <p:sldId id="327" r:id="rId15"/>
    <p:sldId id="328" r:id="rId16"/>
    <p:sldId id="324" r:id="rId17"/>
    <p:sldId id="325" r:id="rId18"/>
    <p:sldId id="326" r:id="rId19"/>
    <p:sldId id="329" r:id="rId20"/>
    <p:sldId id="323" r:id="rId21"/>
    <p:sldId id="331" r:id="rId22"/>
    <p:sldId id="330"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3A8"/>
    <a:srgbClr val="1E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51" autoAdjust="0"/>
  </p:normalViewPr>
  <p:slideViewPr>
    <p:cSldViewPr snapToGrid="0">
      <p:cViewPr varScale="1">
        <p:scale>
          <a:sx n="61" d="100"/>
          <a:sy n="61" d="100"/>
        </p:scale>
        <p:origin x="860" y="5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97DC217-DF71-1A49-B3EA-559F1F43B0FF}" type="slidenum">
              <a:rPr lang="en-US" smtClean="0"/>
              <a:t>3</a:t>
            </a:fld>
            <a:endParaRPr lang="en-US"/>
          </a:p>
        </p:txBody>
      </p:sp>
    </p:spTree>
    <p:extLst>
      <p:ext uri="{BB962C8B-B14F-4D97-AF65-F5344CB8AC3E}">
        <p14:creationId xmlns:p14="http://schemas.microsoft.com/office/powerpoint/2010/main" val="245388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97DC217-DF71-1A49-B3EA-559F1F43B0FF}" type="slidenum">
              <a:rPr lang="en-US" smtClean="0"/>
              <a:t>4</a:t>
            </a:fld>
            <a:endParaRPr lang="en-US"/>
          </a:p>
        </p:txBody>
      </p:sp>
    </p:spTree>
    <p:extLst>
      <p:ext uri="{BB962C8B-B14F-4D97-AF65-F5344CB8AC3E}">
        <p14:creationId xmlns:p14="http://schemas.microsoft.com/office/powerpoint/2010/main" val="257173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65D44943-62F0-469D-AD37-F60EFDEA5258}" type="slidenum">
              <a:rPr lang="en-IE" smtClean="0"/>
              <a:t>5</a:t>
            </a:fld>
            <a:endParaRPr lang="en-IE"/>
          </a:p>
        </p:txBody>
      </p:sp>
    </p:spTree>
    <p:extLst>
      <p:ext uri="{BB962C8B-B14F-4D97-AF65-F5344CB8AC3E}">
        <p14:creationId xmlns:p14="http://schemas.microsoft.com/office/powerpoint/2010/main" val="294978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AE46C21D-EBB5-4F3D-B06D-166777189317}" type="datetime1">
              <a:rPr lang="en-US" smtClean="0"/>
              <a:t>4/23/2024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56927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1DFFEA26-EB1D-498C-95CD-1ECE586790AA}" type="datetime1">
              <a:rPr lang="en-US" smtClean="0"/>
              <a:t>4/23/2024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91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39842EE-D56F-4F18-94E7-094CEF23F906}" type="datetime1">
              <a:rPr lang="en-US" smtClean="0"/>
              <a:t>4/23/2024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56976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4470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45B08281-154C-4FEF-A6DF-18BA3AC0F374}" type="datetime1">
              <a:rPr lang="en-US" smtClean="0"/>
              <a:t>4/23/2024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04D857D4-BD7E-4A06-844B-AAD504F1114F}" type="datetime1">
              <a:rPr lang="en-US" smtClean="0"/>
              <a:t>4/23/2024</a:t>
            </a:fld>
            <a:endParaRPr lang="en-US"/>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652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916AFA50-87A4-4E99-B112-8C6B1DFB84B2}" type="datetime1">
              <a:rPr lang="en-US" smtClean="0"/>
              <a:t>4/23/2024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6978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6B3905CA-BF0F-4A1B-AA0D-85E42F5D5A85}" type="datetime1">
              <a:rPr lang="en-US" smtClean="0"/>
              <a:t>4/23/2024</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9094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D3DA9A77-60C0-4BB8-898D-2828EE4073AD}" type="datetime1">
              <a:rPr lang="en-US" smtClean="0"/>
              <a:t>4/23/2024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endParaRPr lang="en-US"/>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endParaRPr lang="en-US"/>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endParaRPr lang="en-US"/>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endParaRPr lang="en-US"/>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C1F30CD5-42B1-4614-9F46-5D29928CC2DB}" type="datetime1">
              <a:rPr lang="en-US" smtClean="0"/>
              <a:t>4/23/2024</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ole team">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endParaRPr lang="en-US"/>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endParaRPr lang="en-US"/>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endParaRPr lang="en-US"/>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endParaRPr lang="en-US"/>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endParaRPr lang="en-US"/>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endParaRPr lang="en-US"/>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endParaRPr lang="en-US"/>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endParaRPr lang="en-US"/>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EE6020E3-D95B-4E55-964F-4B1A98BDAA6F}" type="datetime1">
              <a:rPr lang="en-US" smtClean="0"/>
              <a:t>4/23/2024</a:t>
            </a:fld>
            <a:endParaRPr lang="en-US"/>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00572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FC9A72C8-1C87-42EF-8A11-BF6DFA19ED8B}" type="datetime1">
              <a:rPr lang="en-US" smtClean="0"/>
              <a:t>4/23/2024</a:t>
            </a:fld>
            <a:endParaRPr lang="en-US"/>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60" r:id="rId5"/>
    <p:sldLayoutId id="2147483661" r:id="rId6"/>
    <p:sldLayoutId id="2147483654" r:id="rId7"/>
    <p:sldLayoutId id="2147483658" r:id="rId8"/>
    <p:sldLayoutId id="2147483662" r:id="rId9"/>
    <p:sldLayoutId id="2147483663" r:id="rId10"/>
    <p:sldLayoutId id="2147483664" r:id="rId11"/>
    <p:sldLayoutId id="2147483665" r:id="rId12"/>
    <p:sldLayoutId id="2147483666"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emma.oneill@tcd.i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knowledgetransferireland.com/About_KTI/"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5"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E0AAA3-F2D8-7615-F6DA-A8FC89252458}"/>
              </a:ext>
            </a:extLst>
          </p:cNvPr>
          <p:cNvPicPr>
            <a:picLocks noChangeAspect="1"/>
          </p:cNvPicPr>
          <p:nvPr/>
        </p:nvPicPr>
        <p:blipFill rotWithShape="1">
          <a:blip r:embed="rId2"/>
          <a:srcRect t="12020" b="7923"/>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E575D47D-5145-7A9B-5991-EB7472B577DF}"/>
              </a:ext>
            </a:extLst>
          </p:cNvPr>
          <p:cNvPicPr>
            <a:picLocks noChangeAspect="1"/>
          </p:cNvPicPr>
          <p:nvPr/>
        </p:nvPicPr>
        <p:blipFill>
          <a:blip r:embed="rId3"/>
          <a:stretch>
            <a:fillRect/>
          </a:stretch>
        </p:blipFill>
        <p:spPr>
          <a:xfrm>
            <a:off x="9196393" y="5335078"/>
            <a:ext cx="2829351" cy="1427536"/>
          </a:xfrm>
          <a:prstGeom prst="rect">
            <a:avLst/>
          </a:prstGeom>
        </p:spPr>
      </p:pic>
      <p:sp>
        <p:nvSpPr>
          <p:cNvPr id="9" name="TextBox 8">
            <a:extLst>
              <a:ext uri="{FF2B5EF4-FFF2-40B4-BE49-F238E27FC236}">
                <a16:creationId xmlns:a16="http://schemas.microsoft.com/office/drawing/2014/main" id="{8B6E963F-846B-0634-3877-69DF051228C9}"/>
              </a:ext>
            </a:extLst>
          </p:cNvPr>
          <p:cNvSpPr txBox="1"/>
          <p:nvPr/>
        </p:nvSpPr>
        <p:spPr>
          <a:xfrm>
            <a:off x="1275991" y="527508"/>
            <a:ext cx="9468089" cy="4708981"/>
          </a:xfrm>
          <a:prstGeom prst="rect">
            <a:avLst/>
          </a:prstGeom>
          <a:noFill/>
        </p:spPr>
        <p:txBody>
          <a:bodyPr wrap="square" rtlCol="0">
            <a:spAutoFit/>
          </a:bodyPr>
          <a:lstStyle/>
          <a:p>
            <a:pPr algn="ctr"/>
            <a:endParaRPr lang="en-IE" sz="6000" b="1" dirty="0">
              <a:solidFill>
                <a:schemeClr val="bg1"/>
              </a:solidFill>
            </a:endParaRPr>
          </a:p>
          <a:p>
            <a:pPr algn="ctr"/>
            <a:r>
              <a:rPr lang="en-IE"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IKTA </a:t>
            </a:r>
          </a:p>
          <a:p>
            <a:pPr algn="ctr"/>
            <a:endParaRPr lang="en-IE"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r>
              <a:rPr lang="en-IE"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Irish Knowledge Transfer Association </a:t>
            </a:r>
          </a:p>
          <a:p>
            <a:pPr algn="ctr"/>
            <a:endParaRPr lang="en-IE"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sz="6000" b="1" dirty="0">
              <a:solidFill>
                <a:schemeClr val="bg1"/>
              </a:solidFill>
            </a:endParaRPr>
          </a:p>
        </p:txBody>
      </p:sp>
    </p:spTree>
    <p:extLst>
      <p:ext uri="{BB962C8B-B14F-4D97-AF65-F5344CB8AC3E}">
        <p14:creationId xmlns:p14="http://schemas.microsoft.com/office/powerpoint/2010/main" val="166838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5D4F99B-06CC-37B0-F0AF-1B0FBB171B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76" r="-2" b="3996"/>
          <a:stretch/>
        </p:blipFill>
        <p:spPr bwMode="auto">
          <a:xfrm>
            <a:off x="4493434"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F7D0AEEA-182A-E56C-396D-62DD9C41F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0" r="-3" b="12025"/>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E2880E2-2C9B-07B5-BFC8-ADC8AB8EC8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29" r="2" b="8547"/>
          <a:stretch/>
        </p:blipFill>
        <p:spPr bwMode="auto">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5A998C1-3DF4-C1BD-0935-DFD7CB2CAB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30807"/>
          <a:stretch/>
        </p:blipFill>
        <p:spPr bwMode="auto">
          <a:xfrm>
            <a:off x="3016444" y="3617103"/>
            <a:ext cx="4530842" cy="3135087"/>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49E49233-6A4E-6463-699C-20B58E025F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864" r="-1" b="6710"/>
          <a:stretch/>
        </p:blipFill>
        <p:spPr bwMode="auto">
          <a:xfrm>
            <a:off x="-3" y="3511295"/>
            <a:ext cx="4213642" cy="3346705"/>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79A1676-8B8F-3B1A-2C00-9366AF731100}"/>
              </a:ext>
            </a:extLst>
          </p:cNvPr>
          <p:cNvSpPr>
            <a:spLocks noGrp="1"/>
          </p:cNvSpPr>
          <p:nvPr>
            <p:ph type="sldNum" sz="quarter" idx="4"/>
          </p:nvPr>
        </p:nvSpPr>
        <p:spPr>
          <a:xfrm>
            <a:off x="10601010" y="6356350"/>
            <a:ext cx="752789" cy="365125"/>
          </a:xfrm>
        </p:spPr>
        <p:txBody>
          <a:bodyPr vert="horz" lIns="91440" tIns="45720" rIns="91440" bIns="45720" rtlCol="0" anchor="ctr">
            <a:normAutofit/>
          </a:bodyPr>
          <a:lstStyle/>
          <a:p>
            <a:pPr>
              <a:spcAft>
                <a:spcPts val="600"/>
              </a:spcAft>
            </a:pPr>
            <a:fld id="{294A09A9-5501-47C1-A89A-A340965A2BE2}" type="slidenum">
              <a:rPr lang="en-US">
                <a:solidFill>
                  <a:srgbClr val="FFFFFF"/>
                </a:solidFill>
              </a:rPr>
              <a:pPr>
                <a:spcAft>
                  <a:spcPts val="600"/>
                </a:spcAft>
              </a:pPr>
              <a:t>10</a:t>
            </a:fld>
            <a:endParaRPr lang="en-US">
              <a:solidFill>
                <a:srgbClr val="FFFFFF"/>
              </a:solidFill>
            </a:endParaRPr>
          </a:p>
        </p:txBody>
      </p:sp>
      <p:pic>
        <p:nvPicPr>
          <p:cNvPr id="9" name="Picture 6" descr="Logo&#10;&#10;Description automatically generated">
            <a:extLst>
              <a:ext uri="{FF2B5EF4-FFF2-40B4-BE49-F238E27FC236}">
                <a16:creationId xmlns:a16="http://schemas.microsoft.com/office/drawing/2014/main" id="{D7A456AC-7933-A170-BD76-94C2F4A0BDDD}"/>
              </a:ext>
            </a:extLst>
          </p:cNvPr>
          <p:cNvPicPr>
            <a:picLocks noChangeAspect="1"/>
          </p:cNvPicPr>
          <p:nvPr/>
        </p:nvPicPr>
        <p:blipFill>
          <a:blip r:embed="rId7"/>
          <a:stretch>
            <a:fillRect/>
          </a:stretch>
        </p:blipFill>
        <p:spPr>
          <a:xfrm>
            <a:off x="9008825" y="1813450"/>
            <a:ext cx="2688771" cy="1174677"/>
          </a:xfrm>
          <a:prstGeom prst="rect">
            <a:avLst/>
          </a:prstGeom>
        </p:spPr>
      </p:pic>
    </p:spTree>
    <p:extLst>
      <p:ext uri="{BB962C8B-B14F-4D97-AF65-F5344CB8AC3E}">
        <p14:creationId xmlns:p14="http://schemas.microsoft.com/office/powerpoint/2010/main" val="281938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A3AB8-6C6F-3787-F689-C288AC6F51CE}"/>
              </a:ext>
            </a:extLst>
          </p:cNvPr>
          <p:cNvSpPr>
            <a:spLocks noGrp="1"/>
          </p:cNvSpPr>
          <p:nvPr>
            <p:ph type="title"/>
          </p:nvPr>
        </p:nvSpPr>
        <p:spPr>
          <a:xfrm>
            <a:off x="445373" y="266938"/>
            <a:ext cx="2833324" cy="1616203"/>
          </a:xfrm>
        </p:spPr>
        <p:txBody>
          <a:bodyPr vert="horz" lIns="91440" tIns="45720" rIns="91440" bIns="45720" rtlCol="0" anchor="b">
            <a:normAutofit/>
          </a:bodyPr>
          <a:lstStyle/>
          <a:p>
            <a:r>
              <a:rPr lang="en-US" sz="3200" kern="1200" dirty="0">
                <a:latin typeface="+mj-lt"/>
                <a:ea typeface="+mj-ea"/>
                <a:cs typeface="+mj-cs"/>
              </a:rPr>
              <a:t>ASTP Annual Conference May 2023 </a:t>
            </a:r>
          </a:p>
        </p:txBody>
      </p:sp>
      <p:sp>
        <p:nvSpPr>
          <p:cNvPr id="12" name="Content Placeholder 13">
            <a:extLst>
              <a:ext uri="{FF2B5EF4-FFF2-40B4-BE49-F238E27FC236}">
                <a16:creationId xmlns:a16="http://schemas.microsoft.com/office/drawing/2014/main" id="{FCC17990-DC28-AEE5-47AD-CB34F3F4C937}"/>
              </a:ext>
            </a:extLst>
          </p:cNvPr>
          <p:cNvSpPr>
            <a:spLocks noGrp="1"/>
          </p:cNvSpPr>
          <p:nvPr>
            <p:ph idx="1"/>
          </p:nvPr>
        </p:nvSpPr>
        <p:spPr>
          <a:xfrm>
            <a:off x="445373" y="2267108"/>
            <a:ext cx="4708518" cy="3520741"/>
          </a:xfrm>
        </p:spPr>
        <p:txBody>
          <a:bodyPr vert="horz" lIns="91440" tIns="45720" rIns="91440" bIns="45720" rtlCol="0" anchor="t">
            <a:normAutofit/>
          </a:bodyPr>
          <a:lstStyle/>
          <a:p>
            <a:pPr indent="-228600">
              <a:buFont typeface="Arial" panose="020B0604020202020204" pitchFamily="34" charset="0"/>
              <a:buChar char="•"/>
            </a:pPr>
            <a:r>
              <a:rPr lang="en-US" dirty="0"/>
              <a:t>Tallin, Estonia </a:t>
            </a:r>
          </a:p>
          <a:p>
            <a:pPr indent="-228600">
              <a:buFont typeface="Arial" panose="020B0604020202020204" pitchFamily="34" charset="0"/>
              <a:buChar char="•"/>
            </a:pPr>
            <a:endParaRPr lang="en-US" dirty="0"/>
          </a:p>
          <a:p>
            <a:pPr indent="-228600">
              <a:buFont typeface="Arial" panose="020B0604020202020204" pitchFamily="34" charset="0"/>
              <a:buChar char="•"/>
            </a:pPr>
            <a:r>
              <a:rPr lang="en-US" dirty="0"/>
              <a:t>Irish representative on        ASTP NAAC committee </a:t>
            </a:r>
          </a:p>
        </p:txBody>
      </p:sp>
      <p:sp>
        <p:nvSpPr>
          <p:cNvPr id="26" name="Rectangle 25">
            <a:extLst>
              <a:ext uri="{FF2B5EF4-FFF2-40B4-BE49-F238E27FC236}">
                <a16:creationId xmlns:a16="http://schemas.microsoft.com/office/drawing/2014/main" id="{068E5CCC-C8B4-1C26-7EEC-22D3D6E6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640742" y="2309584"/>
            <a:ext cx="123362" cy="683316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AA4F2E6-C9E1-359F-FAB8-8E3432107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72516" y="4941359"/>
            <a:ext cx="123362" cy="1569619"/>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F5FBD1C-B904-EF52-93AA-437103C83DF7}"/>
              </a:ext>
            </a:extLst>
          </p:cNvPr>
          <p:cNvSpPr>
            <a:spLocks noGrp="1"/>
          </p:cNvSpPr>
          <p:nvPr>
            <p:ph type="sldNum" sz="quarter" idx="4"/>
          </p:nvPr>
        </p:nvSpPr>
        <p:spPr>
          <a:xfrm>
            <a:off x="8610600" y="6356349"/>
            <a:ext cx="2743200" cy="365125"/>
          </a:xfrm>
        </p:spPr>
        <p:txBody>
          <a:bodyPr vert="horz" lIns="91440" tIns="45720" rIns="91440" bIns="45720" rtlCol="0">
            <a:normAutofit/>
          </a:bodyPr>
          <a:lstStyle/>
          <a:p>
            <a:pPr>
              <a:spcAft>
                <a:spcPts val="600"/>
              </a:spcAft>
            </a:pPr>
            <a:fld id="{294A09A9-5501-47C1-A89A-A340965A2BE2}" type="slidenum">
              <a:rPr lang="en-US"/>
              <a:pPr>
                <a:spcAft>
                  <a:spcPts val="600"/>
                </a:spcAft>
              </a:pPr>
              <a:t>11</a:t>
            </a:fld>
            <a:endParaRPr lang="en-US"/>
          </a:p>
        </p:txBody>
      </p:sp>
      <p:pic>
        <p:nvPicPr>
          <p:cNvPr id="7" name="Picture 6">
            <a:extLst>
              <a:ext uri="{FF2B5EF4-FFF2-40B4-BE49-F238E27FC236}">
                <a16:creationId xmlns:a16="http://schemas.microsoft.com/office/drawing/2014/main" id="{4FDC858A-9038-578F-6BE6-25472A8E20FC}"/>
              </a:ext>
            </a:extLst>
          </p:cNvPr>
          <p:cNvPicPr>
            <a:picLocks noChangeAspect="1"/>
          </p:cNvPicPr>
          <p:nvPr/>
        </p:nvPicPr>
        <p:blipFill>
          <a:blip r:embed="rId2"/>
          <a:stretch>
            <a:fillRect/>
          </a:stretch>
        </p:blipFill>
        <p:spPr>
          <a:xfrm>
            <a:off x="6240764" y="136527"/>
            <a:ext cx="5562115" cy="3169112"/>
          </a:xfrm>
          <a:prstGeom prst="rect">
            <a:avLst/>
          </a:prstGeom>
        </p:spPr>
      </p:pic>
      <p:pic>
        <p:nvPicPr>
          <p:cNvPr id="11" name="Picture 10">
            <a:extLst>
              <a:ext uri="{FF2B5EF4-FFF2-40B4-BE49-F238E27FC236}">
                <a16:creationId xmlns:a16="http://schemas.microsoft.com/office/drawing/2014/main" id="{B1A7377B-BE57-574F-3EEC-7E4D7444939B}"/>
              </a:ext>
            </a:extLst>
          </p:cNvPr>
          <p:cNvPicPr>
            <a:picLocks noChangeAspect="1"/>
          </p:cNvPicPr>
          <p:nvPr/>
        </p:nvPicPr>
        <p:blipFill>
          <a:blip r:embed="rId3"/>
          <a:stretch>
            <a:fillRect/>
          </a:stretch>
        </p:blipFill>
        <p:spPr>
          <a:xfrm>
            <a:off x="6240764" y="3663946"/>
            <a:ext cx="5313384" cy="2976348"/>
          </a:xfrm>
          <a:prstGeom prst="rect">
            <a:avLst/>
          </a:prstGeom>
        </p:spPr>
      </p:pic>
      <p:pic>
        <p:nvPicPr>
          <p:cNvPr id="16" name="Picture 15">
            <a:extLst>
              <a:ext uri="{FF2B5EF4-FFF2-40B4-BE49-F238E27FC236}">
                <a16:creationId xmlns:a16="http://schemas.microsoft.com/office/drawing/2014/main" id="{0CE67953-4A16-2598-0D38-386A16687F60}"/>
              </a:ext>
            </a:extLst>
          </p:cNvPr>
          <p:cNvPicPr>
            <a:picLocks noChangeAspect="1"/>
          </p:cNvPicPr>
          <p:nvPr/>
        </p:nvPicPr>
        <p:blipFill>
          <a:blip r:embed="rId4"/>
          <a:stretch>
            <a:fillRect/>
          </a:stretch>
        </p:blipFill>
        <p:spPr>
          <a:xfrm>
            <a:off x="1613167" y="4392235"/>
            <a:ext cx="3331059" cy="2198827"/>
          </a:xfrm>
          <a:prstGeom prst="rect">
            <a:avLst/>
          </a:prstGeom>
        </p:spPr>
      </p:pic>
    </p:spTree>
    <p:extLst>
      <p:ext uri="{BB962C8B-B14F-4D97-AF65-F5344CB8AC3E}">
        <p14:creationId xmlns:p14="http://schemas.microsoft.com/office/powerpoint/2010/main" val="1734506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3DD47A-C9FF-7856-20DA-6026D01B51E7}"/>
              </a:ext>
            </a:extLst>
          </p:cNvPr>
          <p:cNvPicPr>
            <a:picLocks noChangeAspect="1"/>
          </p:cNvPicPr>
          <p:nvPr/>
        </p:nvPicPr>
        <p:blipFill>
          <a:blip r:embed="rId2"/>
          <a:stretch>
            <a:fillRect/>
          </a:stretch>
        </p:blipFill>
        <p:spPr>
          <a:xfrm>
            <a:off x="5772960" y="505264"/>
            <a:ext cx="6038039" cy="5348707"/>
          </a:xfrm>
          <a:prstGeom prst="rect">
            <a:avLst/>
          </a:prstGeom>
        </p:spPr>
      </p:pic>
      <p:sp>
        <p:nvSpPr>
          <p:cNvPr id="4" name="Footer Placeholder 3">
            <a:extLst>
              <a:ext uri="{FF2B5EF4-FFF2-40B4-BE49-F238E27FC236}">
                <a16:creationId xmlns:a16="http://schemas.microsoft.com/office/drawing/2014/main" id="{C098E699-8142-C8DF-EB13-E8B9FD0B6A5B}"/>
              </a:ext>
            </a:extLst>
          </p:cNvPr>
          <p:cNvSpPr>
            <a:spLocks noGrp="1"/>
          </p:cNvSpPr>
          <p:nvPr>
            <p:ph type="ftr" sz="quarter" idx="3"/>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293A442A-EB87-5559-901C-9499E7903D0D}"/>
              </a:ext>
            </a:extLst>
          </p:cNvPr>
          <p:cNvSpPr>
            <a:spLocks noGrp="1"/>
          </p:cNvSpPr>
          <p:nvPr>
            <p:ph type="sldNum" sz="quarter" idx="4"/>
          </p:nvPr>
        </p:nvSpPr>
        <p:spPr/>
        <p:txBody>
          <a:bodyPr/>
          <a:lstStyle/>
          <a:p>
            <a:fld id="{294A09A9-5501-47C1-A89A-A340965A2BE2}" type="slidenum">
              <a:rPr lang="en-US" smtClean="0"/>
              <a:pPr/>
              <a:t>12</a:t>
            </a:fld>
            <a:endParaRPr lang="en-US"/>
          </a:p>
        </p:txBody>
      </p:sp>
      <p:pic>
        <p:nvPicPr>
          <p:cNvPr id="7" name="Picture 6">
            <a:extLst>
              <a:ext uri="{FF2B5EF4-FFF2-40B4-BE49-F238E27FC236}">
                <a16:creationId xmlns:a16="http://schemas.microsoft.com/office/drawing/2014/main" id="{D7FF130A-9FCC-0874-A1A0-15F0CEC2A4E6}"/>
              </a:ext>
            </a:extLst>
          </p:cNvPr>
          <p:cNvPicPr>
            <a:picLocks noChangeAspect="1"/>
          </p:cNvPicPr>
          <p:nvPr/>
        </p:nvPicPr>
        <p:blipFill>
          <a:blip r:embed="rId3"/>
          <a:stretch>
            <a:fillRect/>
          </a:stretch>
        </p:blipFill>
        <p:spPr>
          <a:xfrm>
            <a:off x="247577" y="269528"/>
            <a:ext cx="5300094" cy="2506922"/>
          </a:xfrm>
          <a:prstGeom prst="rect">
            <a:avLst/>
          </a:prstGeom>
        </p:spPr>
      </p:pic>
      <p:sp>
        <p:nvSpPr>
          <p:cNvPr id="10" name="Content Placeholder 13">
            <a:extLst>
              <a:ext uri="{FF2B5EF4-FFF2-40B4-BE49-F238E27FC236}">
                <a16:creationId xmlns:a16="http://schemas.microsoft.com/office/drawing/2014/main" id="{3D006347-A630-90FD-E72D-A79EC204F078}"/>
              </a:ext>
            </a:extLst>
          </p:cNvPr>
          <p:cNvSpPr>
            <a:spLocks noGrp="1"/>
          </p:cNvSpPr>
          <p:nvPr>
            <p:ph idx="1"/>
          </p:nvPr>
        </p:nvSpPr>
        <p:spPr>
          <a:xfrm>
            <a:off x="381001" y="3179617"/>
            <a:ext cx="4708518" cy="3520741"/>
          </a:xfrm>
        </p:spPr>
        <p:txBody>
          <a:bodyPr vert="horz" lIns="91440" tIns="45720" rIns="91440" bIns="45720" rtlCol="0" anchor="t">
            <a:normAutofit/>
          </a:bodyPr>
          <a:lstStyle/>
          <a:p>
            <a:pPr indent="-228600">
              <a:buFont typeface="Arial" panose="020B0604020202020204" pitchFamily="34" charset="0"/>
              <a:buChar char="•"/>
            </a:pPr>
            <a:r>
              <a:rPr lang="en-US" dirty="0"/>
              <a:t>LES Conference</a:t>
            </a:r>
          </a:p>
          <a:p>
            <a:pPr indent="-228600">
              <a:buFont typeface="Arial" panose="020B0604020202020204" pitchFamily="34" charset="0"/>
              <a:buChar char="•"/>
            </a:pPr>
            <a:r>
              <a:rPr lang="en-US" dirty="0"/>
              <a:t>Dr. Samantha Williams</a:t>
            </a:r>
          </a:p>
          <a:p>
            <a:endParaRPr lang="en-US" dirty="0"/>
          </a:p>
        </p:txBody>
      </p:sp>
    </p:spTree>
    <p:extLst>
      <p:ext uri="{BB962C8B-B14F-4D97-AF65-F5344CB8AC3E}">
        <p14:creationId xmlns:p14="http://schemas.microsoft.com/office/powerpoint/2010/main" val="3427854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BB35D3-B0C2-12A2-32F4-7B97CB2F0095}"/>
              </a:ext>
            </a:extLst>
          </p:cNvPr>
          <p:cNvSpPr>
            <a:spLocks noGrp="1"/>
          </p:cNvSpPr>
          <p:nvPr>
            <p:ph type="ftr" sz="quarter" idx="3"/>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43694580-7DB0-1E20-9840-7E799F3B6671}"/>
              </a:ext>
            </a:extLst>
          </p:cNvPr>
          <p:cNvSpPr>
            <a:spLocks noGrp="1"/>
          </p:cNvSpPr>
          <p:nvPr>
            <p:ph type="sldNum" sz="quarter" idx="4"/>
          </p:nvPr>
        </p:nvSpPr>
        <p:spPr/>
        <p:txBody>
          <a:bodyPr/>
          <a:lstStyle/>
          <a:p>
            <a:fld id="{294A09A9-5501-47C1-A89A-A340965A2BE2}" type="slidenum">
              <a:rPr lang="en-US" smtClean="0"/>
              <a:pPr/>
              <a:t>13</a:t>
            </a:fld>
            <a:endParaRPr lang="en-US"/>
          </a:p>
        </p:txBody>
      </p:sp>
      <p:sp>
        <p:nvSpPr>
          <p:cNvPr id="6" name="Title 1">
            <a:extLst>
              <a:ext uri="{FF2B5EF4-FFF2-40B4-BE49-F238E27FC236}">
                <a16:creationId xmlns:a16="http://schemas.microsoft.com/office/drawing/2014/main" id="{A9928C0E-AC7A-E84D-966A-33E4BDE390A5}"/>
              </a:ext>
            </a:extLst>
          </p:cNvPr>
          <p:cNvSpPr txBox="1">
            <a:spLocks/>
          </p:cNvSpPr>
          <p:nvPr/>
        </p:nvSpPr>
        <p:spPr>
          <a:xfrm>
            <a:off x="453043" y="682500"/>
            <a:ext cx="11042071" cy="687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IE" dirty="0">
                <a:solidFill>
                  <a:srgbClr val="002060"/>
                </a:solidFill>
              </a:rPr>
              <a:t>Community of Practice  #3</a:t>
            </a:r>
          </a:p>
          <a:p>
            <a:r>
              <a:rPr lang="en-IE" sz="2800" dirty="0">
                <a:solidFill>
                  <a:srgbClr val="002060"/>
                </a:solidFill>
              </a:rPr>
              <a:t>Spinouts - 19th October 2023 – Teagasc HQ- Oak Park, Carlow</a:t>
            </a:r>
          </a:p>
        </p:txBody>
      </p:sp>
      <p:sp>
        <p:nvSpPr>
          <p:cNvPr id="8" name="TextBox 7">
            <a:extLst>
              <a:ext uri="{FF2B5EF4-FFF2-40B4-BE49-F238E27FC236}">
                <a16:creationId xmlns:a16="http://schemas.microsoft.com/office/drawing/2014/main" id="{06FFFDA8-BE1F-7886-E836-F38C9625B73D}"/>
              </a:ext>
            </a:extLst>
          </p:cNvPr>
          <p:cNvSpPr txBox="1"/>
          <p:nvPr/>
        </p:nvSpPr>
        <p:spPr>
          <a:xfrm>
            <a:off x="453042" y="1529172"/>
            <a:ext cx="11738958" cy="4893647"/>
          </a:xfrm>
          <a:prstGeom prst="rect">
            <a:avLst/>
          </a:prstGeom>
          <a:noFill/>
        </p:spPr>
        <p:txBody>
          <a:bodyPr wrap="square">
            <a:spAutoFit/>
          </a:bodyPr>
          <a:lstStyle/>
          <a:p>
            <a:r>
              <a:rPr lang="en-IE" sz="2400" b="1" dirty="0"/>
              <a:t>Spinout Creation Challenges &amp; Issues  - Presentations</a:t>
            </a:r>
          </a:p>
          <a:p>
            <a:pPr marL="898525" indent="-533400">
              <a:buFont typeface="Arial" panose="020B0604020202020204" pitchFamily="34" charset="0"/>
              <a:buChar char="•"/>
            </a:pPr>
            <a:r>
              <a:rPr lang="en-IE" sz="2400" dirty="0"/>
              <a:t>Venture Builder Experiences – Margaret Lawlor (UL) </a:t>
            </a:r>
          </a:p>
          <a:p>
            <a:pPr marL="898525" indent="-533400">
              <a:buFont typeface="Arial" panose="020B0604020202020204" pitchFamily="34" charset="0"/>
              <a:buChar char="•"/>
            </a:pPr>
            <a:r>
              <a:rPr lang="en-IE" sz="2400" dirty="0"/>
              <a:t>Recruiting Business Partners – Simon Factor (UCD) </a:t>
            </a:r>
          </a:p>
          <a:p>
            <a:pPr marL="898525" indent="-533400">
              <a:buFont typeface="Arial" panose="020B0604020202020204" pitchFamily="34" charset="0"/>
              <a:buChar char="•"/>
            </a:pPr>
            <a:r>
              <a:rPr lang="en-IE" sz="2400" dirty="0"/>
              <a:t>Spin-ins to Spinout – Ronan Coleman (MTU) </a:t>
            </a:r>
          </a:p>
          <a:p>
            <a:pPr marL="898525" indent="-533400">
              <a:buFont typeface="Arial" panose="020B0604020202020204" pitchFamily="34" charset="0"/>
              <a:buChar char="•"/>
            </a:pPr>
            <a:r>
              <a:rPr lang="en-IE" sz="2400" dirty="0"/>
              <a:t>Proposed Spinout Activity (packs, sharing docs, sample) - Fiona Neary (</a:t>
            </a:r>
            <a:r>
              <a:rPr lang="en-IE" sz="2400" dirty="0" err="1"/>
              <a:t>UoG</a:t>
            </a:r>
            <a:r>
              <a:rPr lang="en-IE" sz="2400" dirty="0"/>
              <a:t>) </a:t>
            </a:r>
          </a:p>
          <a:p>
            <a:pPr marL="898525" indent="-533400">
              <a:buFont typeface="Arial" panose="020B0604020202020204" pitchFamily="34" charset="0"/>
              <a:buChar char="•"/>
            </a:pPr>
            <a:r>
              <a:rPr lang="en-IE" sz="2400" dirty="0"/>
              <a:t>Spinout Processes for Each Institution </a:t>
            </a:r>
          </a:p>
          <a:p>
            <a:pPr marL="898525" indent="-533400">
              <a:buFont typeface="Arial" panose="020B0604020202020204" pitchFamily="34" charset="0"/>
              <a:buChar char="•"/>
            </a:pPr>
            <a:r>
              <a:rPr lang="en-IE" sz="2400" dirty="0"/>
              <a:t>Miriam Walsh (Teagasc), John McSweeney (</a:t>
            </a:r>
            <a:r>
              <a:rPr lang="en-IE" sz="2400" dirty="0" err="1"/>
              <a:t>UoG</a:t>
            </a:r>
            <a:r>
              <a:rPr lang="en-IE" sz="2400" dirty="0"/>
              <a:t>), Neil Gordon (TCD) </a:t>
            </a:r>
          </a:p>
          <a:p>
            <a:endParaRPr lang="en-IE" sz="2400" dirty="0"/>
          </a:p>
          <a:p>
            <a:r>
              <a:rPr lang="en-IE" sz="2400" b="1" dirty="0"/>
              <a:t>Breakout Session on Challenges </a:t>
            </a:r>
          </a:p>
          <a:p>
            <a:pPr marL="814388" indent="-449263">
              <a:buFont typeface="Arial" panose="020B0604020202020204" pitchFamily="34" charset="0"/>
              <a:buChar char="•"/>
            </a:pPr>
            <a:r>
              <a:rPr lang="en-IE" sz="2400" dirty="0"/>
              <a:t>Venture Builder Experiences </a:t>
            </a:r>
          </a:p>
          <a:p>
            <a:pPr marL="814388" indent="-449263">
              <a:buFont typeface="Arial" panose="020B0604020202020204" pitchFamily="34" charset="0"/>
              <a:buChar char="•"/>
            </a:pPr>
            <a:r>
              <a:rPr lang="en-IE" sz="2400" dirty="0"/>
              <a:t>Recruiting Business Partners </a:t>
            </a:r>
          </a:p>
          <a:p>
            <a:pPr marL="814388" indent="-449263">
              <a:buFont typeface="Arial" panose="020B0604020202020204" pitchFamily="34" charset="0"/>
              <a:buChar char="•"/>
            </a:pPr>
            <a:r>
              <a:rPr lang="en-IE" sz="2400" dirty="0"/>
              <a:t>Spin-ins to Spinout</a:t>
            </a:r>
          </a:p>
          <a:p>
            <a:pPr marL="814388" indent="-449263">
              <a:buFont typeface="Arial" panose="020B0604020202020204" pitchFamily="34" charset="0"/>
              <a:buChar char="•"/>
            </a:pPr>
            <a:r>
              <a:rPr lang="en-IE" sz="2400" dirty="0"/>
              <a:t>Spinout Processes</a:t>
            </a:r>
          </a:p>
        </p:txBody>
      </p:sp>
    </p:spTree>
    <p:extLst>
      <p:ext uri="{BB962C8B-B14F-4D97-AF65-F5344CB8AC3E}">
        <p14:creationId xmlns:p14="http://schemas.microsoft.com/office/powerpoint/2010/main" val="1671497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0EEEA5-D81E-F2FB-D46A-0A37A7E2C2EA}"/>
              </a:ext>
            </a:extLst>
          </p:cNvPr>
          <p:cNvSpPr>
            <a:spLocks noGrp="1"/>
          </p:cNvSpPr>
          <p:nvPr>
            <p:ph type="ftr" sz="quarter" idx="3"/>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EFD0D132-AFAB-263C-0F1C-58D13C5CFE1E}"/>
              </a:ext>
            </a:extLst>
          </p:cNvPr>
          <p:cNvSpPr>
            <a:spLocks noGrp="1"/>
          </p:cNvSpPr>
          <p:nvPr>
            <p:ph type="sldNum" sz="quarter" idx="4"/>
          </p:nvPr>
        </p:nvSpPr>
        <p:spPr/>
        <p:txBody>
          <a:bodyPr/>
          <a:lstStyle/>
          <a:p>
            <a:fld id="{294A09A9-5501-47C1-A89A-A340965A2BE2}" type="slidenum">
              <a:rPr lang="en-US" smtClean="0"/>
              <a:pPr/>
              <a:t>14</a:t>
            </a:fld>
            <a:endParaRPr lang="en-US"/>
          </a:p>
        </p:txBody>
      </p:sp>
      <p:pic>
        <p:nvPicPr>
          <p:cNvPr id="1026" name="Picture 2" descr="Image">
            <a:extLst>
              <a:ext uri="{FF2B5EF4-FFF2-40B4-BE49-F238E27FC236}">
                <a16:creationId xmlns:a16="http://schemas.microsoft.com/office/drawing/2014/main" id="{A10D5FF7-5156-7908-8BC1-89D7D6BAC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345" y="1862051"/>
            <a:ext cx="8498654" cy="41331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a:extLst>
              <a:ext uri="{FF2B5EF4-FFF2-40B4-BE49-F238E27FC236}">
                <a16:creationId xmlns:a16="http://schemas.microsoft.com/office/drawing/2014/main" id="{AD59BC4E-A98A-01B5-8CB6-B334C5F47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70" t="9813" r="24808" b="15315"/>
          <a:stretch/>
        </p:blipFill>
        <p:spPr bwMode="auto">
          <a:xfrm>
            <a:off x="601290" y="362345"/>
            <a:ext cx="411480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70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B480D8-0C21-9E4B-7C13-FD841594310F}"/>
              </a:ext>
            </a:extLst>
          </p:cNvPr>
          <p:cNvSpPr>
            <a:spLocks noGrp="1"/>
          </p:cNvSpPr>
          <p:nvPr>
            <p:ph idx="1"/>
          </p:nvPr>
        </p:nvSpPr>
        <p:spPr/>
        <p:txBody>
          <a:bodyPr/>
          <a:lstStyle/>
          <a:p>
            <a:endParaRPr lang="en-IE"/>
          </a:p>
        </p:txBody>
      </p:sp>
      <p:sp>
        <p:nvSpPr>
          <p:cNvPr id="5" name="Slide Number Placeholder 4">
            <a:extLst>
              <a:ext uri="{FF2B5EF4-FFF2-40B4-BE49-F238E27FC236}">
                <a16:creationId xmlns:a16="http://schemas.microsoft.com/office/drawing/2014/main" id="{1F190A19-DA99-88D3-C832-456536BFC1F6}"/>
              </a:ext>
            </a:extLst>
          </p:cNvPr>
          <p:cNvSpPr>
            <a:spLocks noGrp="1"/>
          </p:cNvSpPr>
          <p:nvPr>
            <p:ph type="sldNum" sz="quarter" idx="4"/>
          </p:nvPr>
        </p:nvSpPr>
        <p:spPr/>
        <p:txBody>
          <a:bodyPr/>
          <a:lstStyle/>
          <a:p>
            <a:fld id="{294A09A9-5501-47C1-A89A-A340965A2BE2}" type="slidenum">
              <a:rPr lang="en-US" smtClean="0"/>
              <a:pPr/>
              <a:t>15</a:t>
            </a:fld>
            <a:endParaRPr lang="en-US"/>
          </a:p>
        </p:txBody>
      </p:sp>
      <p:pic>
        <p:nvPicPr>
          <p:cNvPr id="6" name="Picture 5">
            <a:extLst>
              <a:ext uri="{FF2B5EF4-FFF2-40B4-BE49-F238E27FC236}">
                <a16:creationId xmlns:a16="http://schemas.microsoft.com/office/drawing/2014/main" id="{18736E29-1B3E-855B-0D4B-D547556E38F4}"/>
              </a:ext>
            </a:extLst>
          </p:cNvPr>
          <p:cNvPicPr>
            <a:picLocks noChangeAspect="1"/>
          </p:cNvPicPr>
          <p:nvPr/>
        </p:nvPicPr>
        <p:blipFill>
          <a:blip r:embed="rId2"/>
          <a:stretch>
            <a:fillRect/>
          </a:stretch>
        </p:blipFill>
        <p:spPr>
          <a:xfrm>
            <a:off x="303991" y="723040"/>
            <a:ext cx="11584017" cy="5182323"/>
          </a:xfrm>
          <a:prstGeom prst="rect">
            <a:avLst/>
          </a:prstGeom>
        </p:spPr>
      </p:pic>
    </p:spTree>
    <p:extLst>
      <p:ext uri="{BB962C8B-B14F-4D97-AF65-F5344CB8AC3E}">
        <p14:creationId xmlns:p14="http://schemas.microsoft.com/office/powerpoint/2010/main" val="711620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BB35D3-B0C2-12A2-32F4-7B97CB2F0095}"/>
              </a:ext>
            </a:extLst>
          </p:cNvPr>
          <p:cNvSpPr>
            <a:spLocks noGrp="1"/>
          </p:cNvSpPr>
          <p:nvPr>
            <p:ph type="ftr" sz="quarter" idx="3"/>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43694580-7DB0-1E20-9840-7E799F3B6671}"/>
              </a:ext>
            </a:extLst>
          </p:cNvPr>
          <p:cNvSpPr>
            <a:spLocks noGrp="1"/>
          </p:cNvSpPr>
          <p:nvPr>
            <p:ph type="sldNum" sz="quarter" idx="4"/>
          </p:nvPr>
        </p:nvSpPr>
        <p:spPr/>
        <p:txBody>
          <a:bodyPr/>
          <a:lstStyle/>
          <a:p>
            <a:fld id="{294A09A9-5501-47C1-A89A-A340965A2BE2}" type="slidenum">
              <a:rPr lang="en-US" smtClean="0"/>
              <a:pPr/>
              <a:t>16</a:t>
            </a:fld>
            <a:endParaRPr lang="en-US"/>
          </a:p>
        </p:txBody>
      </p:sp>
      <p:sp>
        <p:nvSpPr>
          <p:cNvPr id="6" name="Title 1">
            <a:extLst>
              <a:ext uri="{FF2B5EF4-FFF2-40B4-BE49-F238E27FC236}">
                <a16:creationId xmlns:a16="http://schemas.microsoft.com/office/drawing/2014/main" id="{A9928C0E-AC7A-E84D-966A-33E4BDE390A5}"/>
              </a:ext>
            </a:extLst>
          </p:cNvPr>
          <p:cNvSpPr txBox="1">
            <a:spLocks/>
          </p:cNvSpPr>
          <p:nvPr/>
        </p:nvSpPr>
        <p:spPr>
          <a:xfrm>
            <a:off x="574964" y="622621"/>
            <a:ext cx="11042071" cy="687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IE" dirty="0">
                <a:solidFill>
                  <a:srgbClr val="002060"/>
                </a:solidFill>
              </a:rPr>
              <a:t>Community of Practice  #4</a:t>
            </a:r>
          </a:p>
          <a:p>
            <a:r>
              <a:rPr lang="en-IE" sz="2800" dirty="0">
                <a:solidFill>
                  <a:srgbClr val="002060"/>
                </a:solidFill>
              </a:rPr>
              <a:t>IP Asset Management  - 29th February 2024 – University of Limerick </a:t>
            </a:r>
          </a:p>
        </p:txBody>
      </p:sp>
      <p:sp>
        <p:nvSpPr>
          <p:cNvPr id="8" name="TextBox 7">
            <a:extLst>
              <a:ext uri="{FF2B5EF4-FFF2-40B4-BE49-F238E27FC236}">
                <a16:creationId xmlns:a16="http://schemas.microsoft.com/office/drawing/2014/main" id="{06FFFDA8-BE1F-7886-E836-F38C9625B73D}"/>
              </a:ext>
            </a:extLst>
          </p:cNvPr>
          <p:cNvSpPr txBox="1"/>
          <p:nvPr/>
        </p:nvSpPr>
        <p:spPr>
          <a:xfrm>
            <a:off x="381001" y="1570383"/>
            <a:ext cx="11865514" cy="4339650"/>
          </a:xfrm>
          <a:prstGeom prst="rect">
            <a:avLst/>
          </a:prstGeom>
          <a:noFill/>
        </p:spPr>
        <p:txBody>
          <a:bodyPr wrap="square">
            <a:spAutoFit/>
          </a:bodyPr>
          <a:lstStyle/>
          <a:p>
            <a:r>
              <a:rPr lang="en-IE" sz="1800" b="1" kern="100" dirty="0">
                <a:effectLst/>
                <a:latin typeface="Calibri" panose="020F0502020204030204" pitchFamily="34" charset="0"/>
                <a:ea typeface="Times New Roman" panose="02020603050405020304" pitchFamily="18" charset="0"/>
                <a:cs typeface="Calibri" panose="020F0502020204030204" pitchFamily="34" charset="0"/>
              </a:rPr>
              <a:t>Agenda:</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IE" sz="1800" i="1" kern="100" dirty="0">
                <a:effectLst/>
                <a:latin typeface="Calibri" panose="020F0502020204030204" pitchFamily="34" charset="0"/>
                <a:ea typeface="Times New Roman" panose="02020603050405020304" pitchFamily="18" charset="0"/>
                <a:cs typeface="Calibri" panose="020F0502020204030204" pitchFamily="34" charset="0"/>
              </a:rPr>
              <a:t>Efficient intellectual assets management is key to accelerate the uptake of innovative solutions and to develop new technologies, products, and services to address the most pressing societal challenges.  At this COP meeting we will discuss challenges, strategies and practices used by TTOs covering the entire lifecycle of creation, management, and utilisation of all types of intellectual assets including formal intellectual property rights (such as patents or copyright) and crucially consider other types of intellectual assets such as data, know-how.</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IE"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IE"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IE" sz="1800" b="1" kern="100" dirty="0">
                <a:effectLst/>
                <a:latin typeface="Calibri" panose="020F0502020204030204" pitchFamily="34" charset="0"/>
                <a:ea typeface="Times New Roman" panose="02020603050405020304" pitchFamily="18" charset="0"/>
                <a:cs typeface="Calibri" panose="020F0502020204030204" pitchFamily="34" charset="0"/>
              </a:rPr>
              <a:t>IP Asset Management Challenges &amp; Issues Presentations &amp; Breakout sessions.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IE" sz="1800" kern="100" dirty="0">
                <a:effectLst/>
                <a:latin typeface="Calibri" panose="020F0502020204030204" pitchFamily="34" charset="0"/>
                <a:ea typeface="Times New Roman" panose="02020603050405020304" pitchFamily="18" charset="0"/>
                <a:cs typeface="Calibri" panose="020F0502020204030204" pitchFamily="34" charset="0"/>
              </a:rPr>
              <a:t>Discovery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IE" sz="1800" kern="100" dirty="0">
                <a:effectLst/>
                <a:latin typeface="Calibri" panose="020F0502020204030204" pitchFamily="34" charset="0"/>
                <a:ea typeface="Times New Roman" panose="02020603050405020304" pitchFamily="18" charset="0"/>
                <a:cs typeface="Calibri" panose="020F0502020204030204" pitchFamily="34" charset="0"/>
              </a:rPr>
              <a:t>Assessment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IE" sz="1800" kern="100" dirty="0">
                <a:effectLst/>
                <a:latin typeface="Calibri" panose="020F0502020204030204" pitchFamily="34" charset="0"/>
                <a:ea typeface="Times New Roman" panose="02020603050405020304" pitchFamily="18" charset="0"/>
                <a:cs typeface="Calibri" panose="020F0502020204030204" pitchFamily="34" charset="0"/>
              </a:rPr>
              <a:t>Management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IE" sz="1800" kern="100" dirty="0">
                <a:effectLst/>
                <a:latin typeface="Calibri" panose="020F0502020204030204" pitchFamily="34" charset="0"/>
                <a:ea typeface="Times New Roman" panose="02020603050405020304" pitchFamily="18" charset="0"/>
                <a:cs typeface="Calibri" panose="020F0502020204030204" pitchFamily="34" charset="0"/>
              </a:rPr>
              <a:t>Exploitation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IE" sz="18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I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IE" sz="2400" dirty="0"/>
          </a:p>
        </p:txBody>
      </p:sp>
      <p:pic>
        <p:nvPicPr>
          <p:cNvPr id="2" name="Picture 1">
            <a:extLst>
              <a:ext uri="{FF2B5EF4-FFF2-40B4-BE49-F238E27FC236}">
                <a16:creationId xmlns:a16="http://schemas.microsoft.com/office/drawing/2014/main" id="{5FFE7C3D-D9BA-60F3-2C9E-ED241E5B7F0F}"/>
              </a:ext>
            </a:extLst>
          </p:cNvPr>
          <p:cNvPicPr>
            <a:picLocks noChangeAspect="1"/>
          </p:cNvPicPr>
          <p:nvPr/>
        </p:nvPicPr>
        <p:blipFill>
          <a:blip r:embed="rId2"/>
          <a:stretch>
            <a:fillRect/>
          </a:stretch>
        </p:blipFill>
        <p:spPr>
          <a:xfrm>
            <a:off x="2862470" y="4756178"/>
            <a:ext cx="5096965" cy="1856887"/>
          </a:xfrm>
          <a:prstGeom prst="rect">
            <a:avLst/>
          </a:prstGeom>
        </p:spPr>
      </p:pic>
      <p:pic>
        <p:nvPicPr>
          <p:cNvPr id="3" name="Picture 2">
            <a:extLst>
              <a:ext uri="{FF2B5EF4-FFF2-40B4-BE49-F238E27FC236}">
                <a16:creationId xmlns:a16="http://schemas.microsoft.com/office/drawing/2014/main" id="{E2A5D480-D42F-9C7B-C2AE-CD3971783877}"/>
              </a:ext>
            </a:extLst>
          </p:cNvPr>
          <p:cNvPicPr>
            <a:picLocks noChangeAspect="1"/>
          </p:cNvPicPr>
          <p:nvPr/>
        </p:nvPicPr>
        <p:blipFill>
          <a:blip r:embed="rId3"/>
          <a:stretch>
            <a:fillRect/>
          </a:stretch>
        </p:blipFill>
        <p:spPr>
          <a:xfrm>
            <a:off x="8209582" y="3429000"/>
            <a:ext cx="3786785" cy="3074342"/>
          </a:xfrm>
          <a:prstGeom prst="rect">
            <a:avLst/>
          </a:prstGeom>
        </p:spPr>
      </p:pic>
    </p:spTree>
    <p:extLst>
      <p:ext uri="{BB962C8B-B14F-4D97-AF65-F5344CB8AC3E}">
        <p14:creationId xmlns:p14="http://schemas.microsoft.com/office/powerpoint/2010/main" val="3716019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302B03-1A65-2BB4-7F9E-6A4034AF7E38}"/>
              </a:ext>
            </a:extLst>
          </p:cNvPr>
          <p:cNvSpPr>
            <a:spLocks noGrp="1"/>
          </p:cNvSpPr>
          <p:nvPr>
            <p:ph type="sldNum" sz="quarter" idx="4"/>
          </p:nvPr>
        </p:nvSpPr>
        <p:spPr/>
        <p:txBody>
          <a:bodyPr/>
          <a:lstStyle/>
          <a:p>
            <a:fld id="{294A09A9-5501-47C1-A89A-A340965A2BE2}" type="slidenum">
              <a:rPr lang="en-US" smtClean="0"/>
              <a:pPr/>
              <a:t>17</a:t>
            </a:fld>
            <a:endParaRPr lang="en-US"/>
          </a:p>
        </p:txBody>
      </p:sp>
      <p:pic>
        <p:nvPicPr>
          <p:cNvPr id="6" name="Picture 6" descr="Logo&#10;&#10;Description automatically generated">
            <a:extLst>
              <a:ext uri="{FF2B5EF4-FFF2-40B4-BE49-F238E27FC236}">
                <a16:creationId xmlns:a16="http://schemas.microsoft.com/office/drawing/2014/main" id="{B824EFBA-F3A5-6BC4-A55C-A78F414F6A0D}"/>
              </a:ext>
            </a:extLst>
          </p:cNvPr>
          <p:cNvPicPr>
            <a:picLocks noChangeAspect="1"/>
          </p:cNvPicPr>
          <p:nvPr/>
        </p:nvPicPr>
        <p:blipFill>
          <a:blip r:embed="rId2"/>
          <a:stretch>
            <a:fillRect/>
          </a:stretch>
        </p:blipFill>
        <p:spPr>
          <a:xfrm>
            <a:off x="9611196" y="5561362"/>
            <a:ext cx="2214717" cy="967571"/>
          </a:xfrm>
          <a:prstGeom prst="rect">
            <a:avLst/>
          </a:prstGeom>
        </p:spPr>
      </p:pic>
      <p:pic>
        <p:nvPicPr>
          <p:cNvPr id="1026" name="Picture 2">
            <a:extLst>
              <a:ext uri="{FF2B5EF4-FFF2-40B4-BE49-F238E27FC236}">
                <a16:creationId xmlns:a16="http://schemas.microsoft.com/office/drawing/2014/main" id="{1CC6156D-5599-5281-1E27-F78894BEF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32855"/>
            <a:ext cx="5089751" cy="692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BB172A3-D067-510C-61E3-4E923D233F8C}"/>
              </a:ext>
            </a:extLst>
          </p:cNvPr>
          <p:cNvSpPr txBox="1"/>
          <p:nvPr/>
        </p:nvSpPr>
        <p:spPr>
          <a:xfrm>
            <a:off x="6438122" y="1623527"/>
            <a:ext cx="4733091" cy="369332"/>
          </a:xfrm>
          <a:prstGeom prst="rect">
            <a:avLst/>
          </a:prstGeom>
          <a:noFill/>
        </p:spPr>
        <p:txBody>
          <a:bodyPr wrap="none" rtlCol="0">
            <a:spAutoFit/>
          </a:bodyPr>
          <a:lstStyle/>
          <a:p>
            <a:r>
              <a:rPr lang="en-IE" dirty="0"/>
              <a:t>COP #5 Licensing – focus on assignment of IP</a:t>
            </a:r>
          </a:p>
        </p:txBody>
      </p:sp>
    </p:spTree>
    <p:extLst>
      <p:ext uri="{BB962C8B-B14F-4D97-AF65-F5344CB8AC3E}">
        <p14:creationId xmlns:p14="http://schemas.microsoft.com/office/powerpoint/2010/main" val="2347172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302B03-1A65-2BB4-7F9E-6A4034AF7E38}"/>
              </a:ext>
            </a:extLst>
          </p:cNvPr>
          <p:cNvSpPr>
            <a:spLocks noGrp="1"/>
          </p:cNvSpPr>
          <p:nvPr>
            <p:ph type="sldNum" sz="quarter" idx="4"/>
          </p:nvPr>
        </p:nvSpPr>
        <p:spPr/>
        <p:txBody>
          <a:bodyPr/>
          <a:lstStyle/>
          <a:p>
            <a:fld id="{294A09A9-5501-47C1-A89A-A340965A2BE2}" type="slidenum">
              <a:rPr lang="en-US" smtClean="0"/>
              <a:pPr/>
              <a:t>18</a:t>
            </a:fld>
            <a:endParaRPr lang="en-US"/>
          </a:p>
        </p:txBody>
      </p:sp>
      <p:pic>
        <p:nvPicPr>
          <p:cNvPr id="6" name="Picture 6" descr="Logo&#10;&#10;Description automatically generated">
            <a:extLst>
              <a:ext uri="{FF2B5EF4-FFF2-40B4-BE49-F238E27FC236}">
                <a16:creationId xmlns:a16="http://schemas.microsoft.com/office/drawing/2014/main" id="{B824EFBA-F3A5-6BC4-A55C-A78F414F6A0D}"/>
              </a:ext>
            </a:extLst>
          </p:cNvPr>
          <p:cNvPicPr>
            <a:picLocks noChangeAspect="1"/>
          </p:cNvPicPr>
          <p:nvPr/>
        </p:nvPicPr>
        <p:blipFill>
          <a:blip r:embed="rId2"/>
          <a:stretch>
            <a:fillRect/>
          </a:stretch>
        </p:blipFill>
        <p:spPr>
          <a:xfrm>
            <a:off x="4452748" y="3988703"/>
            <a:ext cx="2214717" cy="967571"/>
          </a:xfrm>
          <a:prstGeom prst="rect">
            <a:avLst/>
          </a:prstGeom>
        </p:spPr>
      </p:pic>
      <p:sp>
        <p:nvSpPr>
          <p:cNvPr id="2" name="TextBox 1">
            <a:extLst>
              <a:ext uri="{FF2B5EF4-FFF2-40B4-BE49-F238E27FC236}">
                <a16:creationId xmlns:a16="http://schemas.microsoft.com/office/drawing/2014/main" id="{18A1B17E-D011-0125-57D1-0F6B598D1193}"/>
              </a:ext>
            </a:extLst>
          </p:cNvPr>
          <p:cNvSpPr txBox="1"/>
          <p:nvPr/>
        </p:nvSpPr>
        <p:spPr>
          <a:xfrm>
            <a:off x="4394718" y="503853"/>
            <a:ext cx="3109121" cy="369332"/>
          </a:xfrm>
          <a:prstGeom prst="rect">
            <a:avLst/>
          </a:prstGeom>
          <a:noFill/>
        </p:spPr>
        <p:txBody>
          <a:bodyPr wrap="none" rtlCol="0">
            <a:spAutoFit/>
          </a:bodyPr>
          <a:lstStyle/>
          <a:p>
            <a:r>
              <a:rPr lang="en-IE" dirty="0"/>
              <a:t>Connectivity for best practice</a:t>
            </a:r>
          </a:p>
        </p:txBody>
      </p:sp>
      <p:pic>
        <p:nvPicPr>
          <p:cNvPr id="4" name="Picture 3">
            <a:extLst>
              <a:ext uri="{FF2B5EF4-FFF2-40B4-BE49-F238E27FC236}">
                <a16:creationId xmlns:a16="http://schemas.microsoft.com/office/drawing/2014/main" id="{D8354EC4-95A9-AE8B-ECFD-01C37B282107}"/>
              </a:ext>
            </a:extLst>
          </p:cNvPr>
          <p:cNvPicPr>
            <a:picLocks noChangeAspect="1"/>
          </p:cNvPicPr>
          <p:nvPr/>
        </p:nvPicPr>
        <p:blipFill>
          <a:blip r:embed="rId3"/>
          <a:stretch>
            <a:fillRect/>
          </a:stretch>
        </p:blipFill>
        <p:spPr>
          <a:xfrm>
            <a:off x="4833694" y="1138022"/>
            <a:ext cx="2524611" cy="1541042"/>
          </a:xfrm>
          <a:prstGeom prst="rect">
            <a:avLst/>
          </a:prstGeom>
        </p:spPr>
      </p:pic>
      <p:pic>
        <p:nvPicPr>
          <p:cNvPr id="8" name="Picture 7">
            <a:extLst>
              <a:ext uri="{FF2B5EF4-FFF2-40B4-BE49-F238E27FC236}">
                <a16:creationId xmlns:a16="http://schemas.microsoft.com/office/drawing/2014/main" id="{CE88B8A4-C588-08DF-4CC8-B46A783B004A}"/>
              </a:ext>
            </a:extLst>
          </p:cNvPr>
          <p:cNvPicPr>
            <a:picLocks noChangeAspect="1"/>
          </p:cNvPicPr>
          <p:nvPr/>
        </p:nvPicPr>
        <p:blipFill>
          <a:blip r:embed="rId4"/>
          <a:stretch>
            <a:fillRect/>
          </a:stretch>
        </p:blipFill>
        <p:spPr>
          <a:xfrm>
            <a:off x="9168229" y="1229743"/>
            <a:ext cx="1485900" cy="333375"/>
          </a:xfrm>
          <a:prstGeom prst="rect">
            <a:avLst/>
          </a:prstGeom>
        </p:spPr>
      </p:pic>
      <p:pic>
        <p:nvPicPr>
          <p:cNvPr id="12" name="Picture 11">
            <a:extLst>
              <a:ext uri="{FF2B5EF4-FFF2-40B4-BE49-F238E27FC236}">
                <a16:creationId xmlns:a16="http://schemas.microsoft.com/office/drawing/2014/main" id="{5E987B17-E761-DC3D-70D0-A67037539DDC}"/>
              </a:ext>
            </a:extLst>
          </p:cNvPr>
          <p:cNvPicPr>
            <a:picLocks noChangeAspect="1"/>
          </p:cNvPicPr>
          <p:nvPr/>
        </p:nvPicPr>
        <p:blipFill>
          <a:blip r:embed="rId5"/>
          <a:stretch>
            <a:fillRect/>
          </a:stretch>
        </p:blipFill>
        <p:spPr>
          <a:xfrm>
            <a:off x="1163508" y="1113206"/>
            <a:ext cx="2867025" cy="1590675"/>
          </a:xfrm>
          <a:prstGeom prst="rect">
            <a:avLst/>
          </a:prstGeom>
        </p:spPr>
      </p:pic>
      <p:pic>
        <p:nvPicPr>
          <p:cNvPr id="15" name="Picture 14">
            <a:extLst>
              <a:ext uri="{FF2B5EF4-FFF2-40B4-BE49-F238E27FC236}">
                <a16:creationId xmlns:a16="http://schemas.microsoft.com/office/drawing/2014/main" id="{2349B23C-9447-039E-D142-F6E8D07FB65C}"/>
              </a:ext>
            </a:extLst>
          </p:cNvPr>
          <p:cNvPicPr>
            <a:picLocks noChangeAspect="1"/>
          </p:cNvPicPr>
          <p:nvPr/>
        </p:nvPicPr>
        <p:blipFill>
          <a:blip r:embed="rId6"/>
          <a:stretch>
            <a:fillRect/>
          </a:stretch>
        </p:blipFill>
        <p:spPr>
          <a:xfrm>
            <a:off x="9139654" y="1953067"/>
            <a:ext cx="3028950" cy="1514475"/>
          </a:xfrm>
          <a:prstGeom prst="rect">
            <a:avLst/>
          </a:prstGeom>
        </p:spPr>
      </p:pic>
      <p:pic>
        <p:nvPicPr>
          <p:cNvPr id="17" name="Picture 16">
            <a:extLst>
              <a:ext uri="{FF2B5EF4-FFF2-40B4-BE49-F238E27FC236}">
                <a16:creationId xmlns:a16="http://schemas.microsoft.com/office/drawing/2014/main" id="{4D3D7E4C-B804-7D55-1A93-9D139AE98ED6}"/>
              </a:ext>
            </a:extLst>
          </p:cNvPr>
          <p:cNvPicPr>
            <a:picLocks noChangeAspect="1"/>
          </p:cNvPicPr>
          <p:nvPr/>
        </p:nvPicPr>
        <p:blipFill>
          <a:blip r:embed="rId7"/>
          <a:stretch>
            <a:fillRect/>
          </a:stretch>
        </p:blipFill>
        <p:spPr>
          <a:xfrm>
            <a:off x="663214" y="3873462"/>
            <a:ext cx="1739790" cy="1860052"/>
          </a:xfrm>
          <a:prstGeom prst="rect">
            <a:avLst/>
          </a:prstGeom>
        </p:spPr>
      </p:pic>
      <p:sp>
        <p:nvSpPr>
          <p:cNvPr id="18" name="TextBox 17">
            <a:extLst>
              <a:ext uri="{FF2B5EF4-FFF2-40B4-BE49-F238E27FC236}">
                <a16:creationId xmlns:a16="http://schemas.microsoft.com/office/drawing/2014/main" id="{E5F97DC7-A528-AAE5-DD02-BEA2A3CD1027}"/>
              </a:ext>
            </a:extLst>
          </p:cNvPr>
          <p:cNvSpPr txBox="1"/>
          <p:nvPr/>
        </p:nvSpPr>
        <p:spPr>
          <a:xfrm>
            <a:off x="663214" y="6012126"/>
            <a:ext cx="1806648" cy="369332"/>
          </a:xfrm>
          <a:prstGeom prst="rect">
            <a:avLst/>
          </a:prstGeom>
          <a:noFill/>
        </p:spPr>
        <p:txBody>
          <a:bodyPr wrap="none" rtlCol="0">
            <a:spAutoFit/>
          </a:bodyPr>
          <a:lstStyle/>
          <a:p>
            <a:r>
              <a:rPr lang="en-IE" dirty="0"/>
              <a:t>E&amp;I Policy Group</a:t>
            </a:r>
          </a:p>
        </p:txBody>
      </p:sp>
      <p:sp>
        <p:nvSpPr>
          <p:cNvPr id="19" name="TextBox 18">
            <a:extLst>
              <a:ext uri="{FF2B5EF4-FFF2-40B4-BE49-F238E27FC236}">
                <a16:creationId xmlns:a16="http://schemas.microsoft.com/office/drawing/2014/main" id="{AC8D3BE0-A8AA-29BF-5F99-A2362AA9680A}"/>
              </a:ext>
            </a:extLst>
          </p:cNvPr>
          <p:cNvSpPr txBox="1"/>
          <p:nvPr/>
        </p:nvSpPr>
        <p:spPr>
          <a:xfrm>
            <a:off x="4526012" y="2423528"/>
            <a:ext cx="3524555" cy="369332"/>
          </a:xfrm>
          <a:prstGeom prst="rect">
            <a:avLst/>
          </a:prstGeom>
          <a:noFill/>
        </p:spPr>
        <p:txBody>
          <a:bodyPr wrap="none" rtlCol="0">
            <a:spAutoFit/>
          </a:bodyPr>
          <a:lstStyle/>
          <a:p>
            <a:r>
              <a:rPr lang="en-IE" dirty="0"/>
              <a:t>International Strategy Committee</a:t>
            </a:r>
          </a:p>
        </p:txBody>
      </p:sp>
      <p:sp>
        <p:nvSpPr>
          <p:cNvPr id="20" name="TextBox 19">
            <a:extLst>
              <a:ext uri="{FF2B5EF4-FFF2-40B4-BE49-F238E27FC236}">
                <a16:creationId xmlns:a16="http://schemas.microsoft.com/office/drawing/2014/main" id="{5DEFCEC6-B5F8-F046-41D0-AAF035CBDD3E}"/>
              </a:ext>
            </a:extLst>
          </p:cNvPr>
          <p:cNvSpPr txBox="1"/>
          <p:nvPr/>
        </p:nvSpPr>
        <p:spPr>
          <a:xfrm>
            <a:off x="9680071" y="1723877"/>
            <a:ext cx="699550" cy="369332"/>
          </a:xfrm>
          <a:prstGeom prst="rect">
            <a:avLst/>
          </a:prstGeom>
          <a:noFill/>
        </p:spPr>
        <p:txBody>
          <a:bodyPr wrap="none" rtlCol="0">
            <a:spAutoFit/>
          </a:bodyPr>
          <a:lstStyle/>
          <a:p>
            <a:r>
              <a:rPr lang="en-IE" dirty="0"/>
              <a:t>RTTP</a:t>
            </a:r>
          </a:p>
        </p:txBody>
      </p:sp>
      <p:sp>
        <p:nvSpPr>
          <p:cNvPr id="21" name="TextBox 20">
            <a:extLst>
              <a:ext uri="{FF2B5EF4-FFF2-40B4-BE49-F238E27FC236}">
                <a16:creationId xmlns:a16="http://schemas.microsoft.com/office/drawing/2014/main" id="{AF809969-39CD-7582-4919-88CAAB5B476E}"/>
              </a:ext>
            </a:extLst>
          </p:cNvPr>
          <p:cNvSpPr txBox="1"/>
          <p:nvPr/>
        </p:nvSpPr>
        <p:spPr>
          <a:xfrm>
            <a:off x="376422" y="2770615"/>
            <a:ext cx="4145622" cy="369332"/>
          </a:xfrm>
          <a:prstGeom prst="rect">
            <a:avLst/>
          </a:prstGeom>
          <a:noFill/>
        </p:spPr>
        <p:txBody>
          <a:bodyPr wrap="none" rtlCol="0">
            <a:spAutoFit/>
          </a:bodyPr>
          <a:lstStyle/>
          <a:p>
            <a:r>
              <a:rPr lang="en-IE" dirty="0"/>
              <a:t>NAAC – Metrics/Impact, Spin-outs WGs</a:t>
            </a:r>
          </a:p>
        </p:txBody>
      </p:sp>
      <p:pic>
        <p:nvPicPr>
          <p:cNvPr id="24" name="Picture 23">
            <a:extLst>
              <a:ext uri="{FF2B5EF4-FFF2-40B4-BE49-F238E27FC236}">
                <a16:creationId xmlns:a16="http://schemas.microsoft.com/office/drawing/2014/main" id="{D0FC585A-3936-40EC-6EFD-956BBE1E8224}"/>
              </a:ext>
            </a:extLst>
          </p:cNvPr>
          <p:cNvPicPr>
            <a:picLocks noChangeAspect="1"/>
          </p:cNvPicPr>
          <p:nvPr/>
        </p:nvPicPr>
        <p:blipFill>
          <a:blip r:embed="rId8">
            <a:alphaModFix amt="12000"/>
          </a:blip>
          <a:stretch>
            <a:fillRect/>
          </a:stretch>
        </p:blipFill>
        <p:spPr>
          <a:xfrm>
            <a:off x="2280821" y="0"/>
            <a:ext cx="7124743" cy="7124743"/>
          </a:xfrm>
          <a:prstGeom prst="rect">
            <a:avLst/>
          </a:prstGeom>
        </p:spPr>
      </p:pic>
      <p:pic>
        <p:nvPicPr>
          <p:cNvPr id="25" name="Picture 24">
            <a:extLst>
              <a:ext uri="{FF2B5EF4-FFF2-40B4-BE49-F238E27FC236}">
                <a16:creationId xmlns:a16="http://schemas.microsoft.com/office/drawing/2014/main" id="{39AB8939-7499-C388-D502-566C05908EDC}"/>
              </a:ext>
            </a:extLst>
          </p:cNvPr>
          <p:cNvPicPr>
            <a:picLocks noChangeAspect="1"/>
          </p:cNvPicPr>
          <p:nvPr/>
        </p:nvPicPr>
        <p:blipFill>
          <a:blip r:embed="rId9"/>
          <a:stretch>
            <a:fillRect/>
          </a:stretch>
        </p:blipFill>
        <p:spPr>
          <a:xfrm>
            <a:off x="9680071" y="3516185"/>
            <a:ext cx="1777810" cy="1226976"/>
          </a:xfrm>
          <a:prstGeom prst="rect">
            <a:avLst/>
          </a:prstGeom>
        </p:spPr>
      </p:pic>
      <p:pic>
        <p:nvPicPr>
          <p:cNvPr id="26" name="Picture 25">
            <a:extLst>
              <a:ext uri="{FF2B5EF4-FFF2-40B4-BE49-F238E27FC236}">
                <a16:creationId xmlns:a16="http://schemas.microsoft.com/office/drawing/2014/main" id="{704E9310-2A5C-8F06-7098-FC1616D998B1}"/>
              </a:ext>
            </a:extLst>
          </p:cNvPr>
          <p:cNvPicPr>
            <a:picLocks noChangeAspect="1"/>
          </p:cNvPicPr>
          <p:nvPr/>
        </p:nvPicPr>
        <p:blipFill>
          <a:blip r:embed="rId10"/>
          <a:stretch>
            <a:fillRect/>
          </a:stretch>
        </p:blipFill>
        <p:spPr>
          <a:xfrm>
            <a:off x="9332252" y="5185344"/>
            <a:ext cx="2381250" cy="885825"/>
          </a:xfrm>
          <a:prstGeom prst="rect">
            <a:avLst/>
          </a:prstGeom>
        </p:spPr>
      </p:pic>
    </p:spTree>
    <p:extLst>
      <p:ext uri="{BB962C8B-B14F-4D97-AF65-F5344CB8AC3E}">
        <p14:creationId xmlns:p14="http://schemas.microsoft.com/office/powerpoint/2010/main" val="3369852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9E5F-EF80-C16B-D35C-03E431D29F1F}"/>
              </a:ext>
            </a:extLst>
          </p:cNvPr>
          <p:cNvSpPr>
            <a:spLocks noGrp="1"/>
          </p:cNvSpPr>
          <p:nvPr>
            <p:ph type="title"/>
          </p:nvPr>
        </p:nvSpPr>
        <p:spPr>
          <a:xfrm>
            <a:off x="514350" y="31893"/>
            <a:ext cx="9779183" cy="1325563"/>
          </a:xfrm>
        </p:spPr>
        <p:txBody>
          <a:bodyPr/>
          <a:lstStyle/>
          <a:p>
            <a:r>
              <a:rPr lang="en-IE" dirty="0">
                <a:solidFill>
                  <a:srgbClr val="002060"/>
                </a:solidFill>
              </a:rPr>
              <a:t>Ambition for IKTA! </a:t>
            </a:r>
          </a:p>
        </p:txBody>
      </p:sp>
      <p:sp>
        <p:nvSpPr>
          <p:cNvPr id="3" name="Content Placeholder 2">
            <a:extLst>
              <a:ext uri="{FF2B5EF4-FFF2-40B4-BE49-F238E27FC236}">
                <a16:creationId xmlns:a16="http://schemas.microsoft.com/office/drawing/2014/main" id="{C821E8BD-2170-95E4-14DB-FCE5D76C4F77}"/>
              </a:ext>
            </a:extLst>
          </p:cNvPr>
          <p:cNvSpPr>
            <a:spLocks noGrp="1"/>
          </p:cNvSpPr>
          <p:nvPr>
            <p:ph idx="1"/>
          </p:nvPr>
        </p:nvSpPr>
        <p:spPr>
          <a:xfrm>
            <a:off x="939372" y="1853833"/>
            <a:ext cx="9779182" cy="3366813"/>
          </a:xfrm>
        </p:spPr>
        <p:txBody>
          <a:bodyPr/>
          <a:lstStyle/>
          <a:p>
            <a:pPr marL="457200" indent="-457200">
              <a:buFontTx/>
              <a:buChar char="-"/>
            </a:pPr>
            <a:r>
              <a:rPr lang="en-IE" dirty="0"/>
              <a:t>Accreditation towards RTTP from COP events</a:t>
            </a:r>
          </a:p>
          <a:p>
            <a:pPr marL="457200" indent="-457200">
              <a:buFontTx/>
              <a:buChar char="-"/>
            </a:pPr>
            <a:r>
              <a:rPr lang="en-IE" dirty="0"/>
              <a:t>Focus on new entrants to our community </a:t>
            </a:r>
          </a:p>
          <a:p>
            <a:pPr marL="457200" indent="-457200">
              <a:buFontTx/>
              <a:buChar char="-"/>
            </a:pPr>
            <a:r>
              <a:rPr lang="en-IE" dirty="0"/>
              <a:t>Communication platform – email list server, website portal</a:t>
            </a:r>
          </a:p>
          <a:p>
            <a:pPr marL="457200" indent="-457200">
              <a:buFontTx/>
              <a:buChar char="-"/>
            </a:pPr>
            <a:r>
              <a:rPr lang="en-IE" dirty="0"/>
              <a:t>Sustaining an association that provides value for its members. </a:t>
            </a:r>
          </a:p>
          <a:p>
            <a:pPr marL="457200" indent="-457200">
              <a:buFontTx/>
              <a:buChar char="-"/>
            </a:pPr>
            <a:endParaRPr lang="en-IE" dirty="0"/>
          </a:p>
          <a:p>
            <a:pPr marL="457200" indent="-457200">
              <a:buFontTx/>
              <a:buChar char="-"/>
            </a:pPr>
            <a:endParaRPr lang="en-IE" dirty="0"/>
          </a:p>
        </p:txBody>
      </p:sp>
      <p:sp>
        <p:nvSpPr>
          <p:cNvPr id="5" name="Slide Number Placeholder 4">
            <a:extLst>
              <a:ext uri="{FF2B5EF4-FFF2-40B4-BE49-F238E27FC236}">
                <a16:creationId xmlns:a16="http://schemas.microsoft.com/office/drawing/2014/main" id="{35302B03-1A65-2BB4-7F9E-6A4034AF7E38}"/>
              </a:ext>
            </a:extLst>
          </p:cNvPr>
          <p:cNvSpPr>
            <a:spLocks noGrp="1"/>
          </p:cNvSpPr>
          <p:nvPr>
            <p:ph type="sldNum" sz="quarter" idx="4"/>
          </p:nvPr>
        </p:nvSpPr>
        <p:spPr/>
        <p:txBody>
          <a:bodyPr/>
          <a:lstStyle/>
          <a:p>
            <a:fld id="{294A09A9-5501-47C1-A89A-A340965A2BE2}" type="slidenum">
              <a:rPr lang="en-US" smtClean="0"/>
              <a:pPr/>
              <a:t>19</a:t>
            </a:fld>
            <a:endParaRPr lang="en-US"/>
          </a:p>
        </p:txBody>
      </p:sp>
      <p:pic>
        <p:nvPicPr>
          <p:cNvPr id="6" name="Picture 6" descr="Logo&#10;&#10;Description automatically generated">
            <a:extLst>
              <a:ext uri="{FF2B5EF4-FFF2-40B4-BE49-F238E27FC236}">
                <a16:creationId xmlns:a16="http://schemas.microsoft.com/office/drawing/2014/main" id="{B824EFBA-F3A5-6BC4-A55C-A78F414F6A0D}"/>
              </a:ext>
            </a:extLst>
          </p:cNvPr>
          <p:cNvPicPr>
            <a:picLocks noChangeAspect="1"/>
          </p:cNvPicPr>
          <p:nvPr/>
        </p:nvPicPr>
        <p:blipFill>
          <a:blip r:embed="rId2"/>
          <a:stretch>
            <a:fillRect/>
          </a:stretch>
        </p:blipFill>
        <p:spPr>
          <a:xfrm>
            <a:off x="9611196" y="5561362"/>
            <a:ext cx="2214717" cy="967571"/>
          </a:xfrm>
          <a:prstGeom prst="rect">
            <a:avLst/>
          </a:prstGeom>
        </p:spPr>
      </p:pic>
    </p:spTree>
    <p:extLst>
      <p:ext uri="{BB962C8B-B14F-4D97-AF65-F5344CB8AC3E}">
        <p14:creationId xmlns:p14="http://schemas.microsoft.com/office/powerpoint/2010/main" val="633038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a:extLst>
              <a:ext uri="{FF2B5EF4-FFF2-40B4-BE49-F238E27FC236}">
                <a16:creationId xmlns:a16="http://schemas.microsoft.com/office/drawing/2014/main" id="{C36660BC-42E7-1272-A2A6-8BB46539B018}"/>
              </a:ext>
            </a:extLst>
          </p:cNvPr>
          <p:cNvSpPr>
            <a:spLocks noGrp="1"/>
          </p:cNvSpPr>
          <p:nvPr>
            <p:ph type="title"/>
          </p:nvPr>
        </p:nvSpPr>
        <p:spPr>
          <a:xfrm>
            <a:off x="260628" y="-91282"/>
            <a:ext cx="10515600" cy="1325563"/>
          </a:xfrm>
        </p:spPr>
        <p:txBody>
          <a:bodyPr>
            <a:normAutofit/>
          </a:bodyPr>
          <a:lstStyle/>
          <a:p>
            <a:r>
              <a:rPr lang="en-IE" dirty="0">
                <a:solidFill>
                  <a:srgbClr val="002060"/>
                </a:solidFill>
              </a:rPr>
              <a:t>Objectives of IKTA </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E0B9C73-40B5-76F5-795E-A614B9CFC487}"/>
              </a:ext>
            </a:extLst>
          </p:cNvPr>
          <p:cNvSpPr>
            <a:spLocks noGrp="1"/>
          </p:cNvSpPr>
          <p:nvPr>
            <p:ph idx="1"/>
          </p:nvPr>
        </p:nvSpPr>
        <p:spPr>
          <a:xfrm>
            <a:off x="555710" y="1591878"/>
            <a:ext cx="10515600" cy="4351338"/>
          </a:xfrm>
        </p:spPr>
        <p:txBody>
          <a:bodyPr>
            <a:normAutofit/>
          </a:bodyPr>
          <a:lstStyle/>
          <a:p>
            <a:pPr marL="800100" indent="-342900">
              <a:buFont typeface="Arial" panose="020B0604020202020204" pitchFamily="34" charset="0"/>
              <a:buChar char="•"/>
            </a:pPr>
            <a:r>
              <a:rPr lang="en-IE" sz="2400" dirty="0">
                <a:effectLst/>
                <a:latin typeface="Calibri" panose="020F0502020204030204" pitchFamily="34" charset="0"/>
                <a:ea typeface="Calibri" panose="020F0502020204030204" pitchFamily="34" charset="0"/>
                <a:cs typeface="Times New Roman" panose="02020603050405020304" pitchFamily="18" charset="0"/>
              </a:rPr>
              <a:t>The objectives of the Association are to </a:t>
            </a:r>
            <a:r>
              <a:rPr lang="en-IE" sz="2400" b="1" i="1" dirty="0">
                <a:effectLst/>
                <a:latin typeface="Calibri" panose="020F0502020204030204" pitchFamily="34" charset="0"/>
                <a:ea typeface="Calibri" panose="020F0502020204030204" pitchFamily="34" charset="0"/>
                <a:cs typeface="Times New Roman" panose="02020603050405020304" pitchFamily="18" charset="0"/>
              </a:rPr>
              <a:t>support and advance the practice of knowledge transfer</a:t>
            </a:r>
            <a:r>
              <a:rPr lang="en-IE" sz="2400" dirty="0">
                <a:effectLst/>
                <a:latin typeface="Calibri" panose="020F0502020204030204" pitchFamily="34" charset="0"/>
                <a:ea typeface="Calibri" panose="020F0502020204030204" pitchFamily="34" charset="0"/>
                <a:cs typeface="Times New Roman" panose="02020603050405020304" pitchFamily="18" charset="0"/>
              </a:rPr>
              <a:t>, </a:t>
            </a:r>
            <a:r>
              <a:rPr lang="en-IE" sz="2400" i="1" dirty="0">
                <a:effectLst/>
                <a:latin typeface="Calibri" panose="020F0502020204030204" pitchFamily="34" charset="0"/>
                <a:ea typeface="Calibri" panose="020F0502020204030204" pitchFamily="34" charset="0"/>
                <a:cs typeface="Times New Roman" panose="02020603050405020304" pitchFamily="18" charset="0"/>
              </a:rPr>
              <a:t>i.e., </a:t>
            </a:r>
            <a:r>
              <a:rPr lang="en-IE" sz="2400" dirty="0">
                <a:effectLst/>
                <a:latin typeface="Calibri" panose="020F0502020204030204" pitchFamily="34" charset="0"/>
                <a:ea typeface="Calibri" panose="020F0502020204030204" pitchFamily="34" charset="0"/>
                <a:cs typeface="Times New Roman" panose="02020603050405020304" pitchFamily="18" charset="0"/>
              </a:rPr>
              <a:t>the sharing of knowledge, skills and technologies between public research organisations and commercial enterprises, for collective benefit and public good in Ireland.</a:t>
            </a:r>
          </a:p>
          <a:p>
            <a:pPr marL="457200"/>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indent="-342900">
              <a:buFont typeface="Arial" panose="020B0604020202020204" pitchFamily="34" charset="0"/>
              <a:buChar char="•"/>
            </a:pPr>
            <a:r>
              <a:rPr lang="en-GB" sz="2400" dirty="0">
                <a:effectLst/>
                <a:latin typeface="Calibri" panose="020F0502020204030204" pitchFamily="34" charset="0"/>
                <a:ea typeface="Calibri" panose="020F0502020204030204" pitchFamily="34" charset="0"/>
                <a:cs typeface="Times New Roman" panose="02020603050405020304" pitchFamily="18" charset="0"/>
              </a:rPr>
              <a:t>IKTA supports it’s members in the development of technology and knowledge transfer capability in innovation, entrepreneurship, consultancy, continuing professional development and related activities to support development of the knowledge economy in Ireland</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810260"/>
            <a:r>
              <a:rPr lang="en-GB" sz="2400" dirty="0">
                <a:effectLst/>
                <a:latin typeface="Calibri" panose="020F0502020204030204" pitchFamily="34" charset="0"/>
                <a:ea typeface="Calibri" panose="020F0502020204030204" pitchFamily="34" charset="0"/>
                <a:cs typeface="Times New Roman" panose="02020603050405020304" pitchFamily="18" charset="0"/>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2400" dirty="0"/>
          </a:p>
        </p:txBody>
      </p:sp>
      <p:sp>
        <p:nvSpPr>
          <p:cNvPr id="5" name="Slide Number Placeholder 4">
            <a:extLst>
              <a:ext uri="{FF2B5EF4-FFF2-40B4-BE49-F238E27FC236}">
                <a16:creationId xmlns:a16="http://schemas.microsoft.com/office/drawing/2014/main" id="{65BC4230-D29D-5B65-634F-E8116AD0EC0E}"/>
              </a:ext>
            </a:extLst>
          </p:cNvPr>
          <p:cNvSpPr>
            <a:spLocks noGrp="1"/>
          </p:cNvSpPr>
          <p:nvPr>
            <p:ph type="sldNum" sz="quarter" idx="4"/>
          </p:nvPr>
        </p:nvSpPr>
        <p:spPr>
          <a:xfrm>
            <a:off x="8610600" y="6356350"/>
            <a:ext cx="2743200" cy="365125"/>
          </a:xfrm>
        </p:spPr>
        <p:txBody>
          <a:bodyPr>
            <a:normAutofit/>
          </a:bodyPr>
          <a:lstStyle/>
          <a:p>
            <a:pPr>
              <a:spcAft>
                <a:spcPts val="600"/>
              </a:spcAft>
            </a:pPr>
            <a:fld id="{294A09A9-5501-47C1-A89A-A340965A2BE2}" type="slidenum">
              <a:rPr lang="en-US" smtClean="0"/>
              <a:pPr>
                <a:spcAft>
                  <a:spcPts val="600"/>
                </a:spcAft>
              </a:pPr>
              <a:t>2</a:t>
            </a:fld>
            <a:endParaRPr lang="en-US"/>
          </a:p>
        </p:txBody>
      </p:sp>
      <p:pic>
        <p:nvPicPr>
          <p:cNvPr id="7" name="Picture 6" descr="Logo&#10;&#10;Description automatically generated">
            <a:extLst>
              <a:ext uri="{FF2B5EF4-FFF2-40B4-BE49-F238E27FC236}">
                <a16:creationId xmlns:a16="http://schemas.microsoft.com/office/drawing/2014/main" id="{25DBDF9D-8A54-67A5-21EE-3A6B9BE44E16}"/>
              </a:ext>
            </a:extLst>
          </p:cNvPr>
          <p:cNvPicPr>
            <a:picLocks noChangeAspect="1"/>
          </p:cNvPicPr>
          <p:nvPr/>
        </p:nvPicPr>
        <p:blipFill>
          <a:blip r:embed="rId2"/>
          <a:stretch>
            <a:fillRect/>
          </a:stretch>
        </p:blipFill>
        <p:spPr>
          <a:xfrm>
            <a:off x="9611196" y="5561362"/>
            <a:ext cx="2214717" cy="967571"/>
          </a:xfrm>
          <a:prstGeom prst="rect">
            <a:avLst/>
          </a:prstGeom>
        </p:spPr>
      </p:pic>
    </p:spTree>
    <p:extLst>
      <p:ext uri="{BB962C8B-B14F-4D97-AF65-F5344CB8AC3E}">
        <p14:creationId xmlns:p14="http://schemas.microsoft.com/office/powerpoint/2010/main" val="185257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E0AAA3-F2D8-7615-F6DA-A8FC89252458}"/>
              </a:ext>
            </a:extLst>
          </p:cNvPr>
          <p:cNvPicPr>
            <a:picLocks noChangeAspect="1"/>
          </p:cNvPicPr>
          <p:nvPr/>
        </p:nvPicPr>
        <p:blipFill rotWithShape="1">
          <a:blip r:embed="rId2"/>
          <a:srcRect t="12020" b="7923"/>
          <a:stretch/>
        </p:blipFill>
        <p:spPr>
          <a:xfrm>
            <a:off x="20" y="0"/>
            <a:ext cx="12191980" cy="6856718"/>
          </a:xfrm>
          <a:prstGeom prst="rect">
            <a:avLst/>
          </a:prstGeom>
        </p:spPr>
      </p:pic>
      <p:pic>
        <p:nvPicPr>
          <p:cNvPr id="7" name="Picture 6">
            <a:extLst>
              <a:ext uri="{FF2B5EF4-FFF2-40B4-BE49-F238E27FC236}">
                <a16:creationId xmlns:a16="http://schemas.microsoft.com/office/drawing/2014/main" id="{E575D47D-5145-7A9B-5991-EB7472B577DF}"/>
              </a:ext>
            </a:extLst>
          </p:cNvPr>
          <p:cNvPicPr>
            <a:picLocks noChangeAspect="1"/>
          </p:cNvPicPr>
          <p:nvPr/>
        </p:nvPicPr>
        <p:blipFill>
          <a:blip r:embed="rId3"/>
          <a:stretch>
            <a:fillRect/>
          </a:stretch>
        </p:blipFill>
        <p:spPr>
          <a:xfrm>
            <a:off x="9764487" y="5634552"/>
            <a:ext cx="2122714" cy="1071005"/>
          </a:xfrm>
          <a:prstGeom prst="rect">
            <a:avLst/>
          </a:prstGeom>
        </p:spPr>
      </p:pic>
      <p:sp>
        <p:nvSpPr>
          <p:cNvPr id="9" name="TextBox 8">
            <a:extLst>
              <a:ext uri="{FF2B5EF4-FFF2-40B4-BE49-F238E27FC236}">
                <a16:creationId xmlns:a16="http://schemas.microsoft.com/office/drawing/2014/main" id="{8B6E963F-846B-0634-3877-69DF051228C9}"/>
              </a:ext>
            </a:extLst>
          </p:cNvPr>
          <p:cNvSpPr txBox="1"/>
          <p:nvPr/>
        </p:nvSpPr>
        <p:spPr>
          <a:xfrm>
            <a:off x="3003959" y="1325680"/>
            <a:ext cx="5697778" cy="3877985"/>
          </a:xfrm>
          <a:prstGeom prst="rect">
            <a:avLst/>
          </a:prstGeom>
          <a:noFill/>
        </p:spPr>
        <p:txBody>
          <a:bodyPr wrap="none" rtlCol="0">
            <a:spAutoFit/>
          </a:bodyPr>
          <a:lstStyle/>
          <a:p>
            <a:pPr algn="ctr"/>
            <a:r>
              <a:rPr lang="en-IE" sz="5400" b="1" dirty="0">
                <a:solidFill>
                  <a:schemeClr val="bg1"/>
                </a:solidFill>
              </a:rPr>
              <a:t>THANK YOU! </a:t>
            </a:r>
          </a:p>
          <a:p>
            <a:pPr algn="ctr"/>
            <a:endParaRPr lang="en-IE" sz="3200" b="1" dirty="0">
              <a:solidFill>
                <a:schemeClr val="bg1"/>
              </a:solidFill>
            </a:endParaRPr>
          </a:p>
          <a:p>
            <a:pPr algn="ctr"/>
            <a:r>
              <a:rPr lang="en-IE" sz="3200" b="1" dirty="0">
                <a:solidFill>
                  <a:schemeClr val="bg1"/>
                </a:solidFill>
              </a:rPr>
              <a:t>Contact :</a:t>
            </a:r>
          </a:p>
          <a:p>
            <a:pPr algn="ctr"/>
            <a:endParaRPr lang="en-IE" sz="3200" b="1" dirty="0">
              <a:solidFill>
                <a:schemeClr val="bg1"/>
              </a:solidFill>
            </a:endParaRPr>
          </a:p>
          <a:p>
            <a:pPr algn="ctr"/>
            <a:r>
              <a:rPr lang="en-IE" sz="3200" b="1" dirty="0">
                <a:solidFill>
                  <a:schemeClr val="bg1"/>
                </a:solidFill>
              </a:rPr>
              <a:t>Gordon Elliott, IKTA Chair</a:t>
            </a:r>
          </a:p>
          <a:p>
            <a:pPr algn="ctr"/>
            <a:r>
              <a:rPr lang="en-IE" sz="3200" b="1" dirty="0">
                <a:solidFill>
                  <a:schemeClr val="bg1"/>
                </a:solidFill>
              </a:rPr>
              <a:t>Emma O’Neill, IKTA Secretary  </a:t>
            </a:r>
          </a:p>
          <a:p>
            <a:pPr algn="ctr"/>
            <a:r>
              <a:rPr lang="en-IE" sz="3200" b="1" dirty="0">
                <a:solidFill>
                  <a:schemeClr val="bg1"/>
                </a:solidFill>
                <a:hlinkClick r:id="rId4"/>
              </a:rPr>
              <a:t>emma.oneill@tcd.ie</a:t>
            </a:r>
            <a:endParaRPr lang="en-IE" sz="3200" b="1" dirty="0">
              <a:solidFill>
                <a:schemeClr val="bg1"/>
              </a:solidFill>
            </a:endParaRPr>
          </a:p>
        </p:txBody>
      </p:sp>
    </p:spTree>
    <p:extLst>
      <p:ext uri="{BB962C8B-B14F-4D97-AF65-F5344CB8AC3E}">
        <p14:creationId xmlns:p14="http://schemas.microsoft.com/office/powerpoint/2010/main" val="224136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2781-A994-D58C-C067-0AE74417FDCA}"/>
              </a:ext>
            </a:extLst>
          </p:cNvPr>
          <p:cNvSpPr>
            <a:spLocks noGrp="1"/>
          </p:cNvSpPr>
          <p:nvPr>
            <p:ph type="title"/>
          </p:nvPr>
        </p:nvSpPr>
        <p:spPr>
          <a:xfrm>
            <a:off x="427135" y="329067"/>
            <a:ext cx="9779183" cy="1325563"/>
          </a:xfrm>
        </p:spPr>
        <p:txBody>
          <a:bodyPr/>
          <a:lstStyle/>
          <a:p>
            <a:r>
              <a:rPr lang="en-IE" dirty="0">
                <a:solidFill>
                  <a:srgbClr val="002060"/>
                </a:solidFill>
              </a:rPr>
              <a:t>Background  </a:t>
            </a:r>
            <a:br>
              <a:rPr lang="en-IE" dirty="0"/>
            </a:br>
            <a:endParaRPr lang="en-IE" dirty="0"/>
          </a:p>
        </p:txBody>
      </p:sp>
      <p:sp>
        <p:nvSpPr>
          <p:cNvPr id="5" name="Slide Number Placeholder 4">
            <a:extLst>
              <a:ext uri="{FF2B5EF4-FFF2-40B4-BE49-F238E27FC236}">
                <a16:creationId xmlns:a16="http://schemas.microsoft.com/office/drawing/2014/main" id="{6CA71689-58DC-BF5F-7581-A27AC1569878}"/>
              </a:ext>
            </a:extLst>
          </p:cNvPr>
          <p:cNvSpPr>
            <a:spLocks noGrp="1"/>
          </p:cNvSpPr>
          <p:nvPr>
            <p:ph type="sldNum" sz="quarter" idx="12"/>
          </p:nvPr>
        </p:nvSpPr>
        <p:spPr/>
        <p:txBody>
          <a:bodyPr/>
          <a:lstStyle/>
          <a:p>
            <a:fld id="{294A09A9-5501-47C1-A89A-A340965A2BE2}" type="slidenum">
              <a:rPr lang="en-US" smtClean="0"/>
              <a:pPr/>
              <a:t>3</a:t>
            </a:fld>
            <a:endParaRPr lang="en-US"/>
          </a:p>
        </p:txBody>
      </p:sp>
      <p:sp>
        <p:nvSpPr>
          <p:cNvPr id="11" name="TextBox 10">
            <a:extLst>
              <a:ext uri="{FF2B5EF4-FFF2-40B4-BE49-F238E27FC236}">
                <a16:creationId xmlns:a16="http://schemas.microsoft.com/office/drawing/2014/main" id="{27CAD3FE-B643-7DC1-1AEF-AD82C86DBD35}"/>
              </a:ext>
            </a:extLst>
          </p:cNvPr>
          <p:cNvSpPr txBox="1"/>
          <p:nvPr/>
        </p:nvSpPr>
        <p:spPr>
          <a:xfrm>
            <a:off x="209037" y="1415302"/>
            <a:ext cx="5093492" cy="5833648"/>
          </a:xfrm>
          <a:prstGeom prst="rect">
            <a:avLst/>
          </a:prstGeom>
          <a:noFill/>
        </p:spPr>
        <p:txBody>
          <a:bodyPr wrap="square">
            <a:spAutoFit/>
          </a:bodyPr>
          <a:lstStyle/>
          <a:p>
            <a:pPr marL="742950" indent="-285750">
              <a:lnSpc>
                <a:spcPct val="115000"/>
              </a:lnSpc>
              <a:spcAft>
                <a:spcPts val="1000"/>
              </a:spcAft>
              <a:buFont typeface="Arial" panose="020B0604020202020204" pitchFamily="34" charset="0"/>
              <a:buChar char="•"/>
            </a:pPr>
            <a:r>
              <a:rPr lang="en-IE" sz="2400" dirty="0">
                <a:effectLst/>
                <a:latin typeface="Calibri" panose="020F0502020204030204" pitchFamily="34" charset="0"/>
                <a:ea typeface="Calibri" panose="020F0502020204030204" pitchFamily="34" charset="0"/>
                <a:cs typeface="Times New Roman" panose="02020603050405020304" pitchFamily="18" charset="0"/>
              </a:rPr>
              <a:t>ITTLG (c2010), IKTIG (c2012 to 2022) – Directors group (</a:t>
            </a:r>
            <a:r>
              <a:rPr lang="en-IE" sz="2400" dirty="0">
                <a:effectLst/>
                <a:latin typeface="Calibri" panose="020F0502020204030204" pitchFamily="34" charset="0"/>
                <a:ea typeface="Calibri" panose="020F0502020204030204" pitchFamily="34" charset="0"/>
                <a:cs typeface="Times New Roman" panose="02020603050405020304" pitchFamily="18" charset="0"/>
                <a:hlinkClick r:id="rId3"/>
              </a:rPr>
              <a:t>KTI TTSI</a:t>
            </a:r>
            <a:r>
              <a:rPr lang="en-IE" sz="2400" dirty="0">
                <a:effectLst/>
                <a:latin typeface="Calibri" panose="020F0502020204030204" pitchFamily="34" charset="0"/>
                <a:ea typeface="Calibri" panose="020F0502020204030204" pitchFamily="34" charset="0"/>
                <a:cs typeface="Times New Roman" panose="02020603050405020304" pitchFamily="18" charset="0"/>
              </a:rPr>
              <a:t>)</a:t>
            </a:r>
          </a:p>
          <a:p>
            <a:pPr marL="742950" indent="-285750">
              <a:lnSpc>
                <a:spcPct val="115000"/>
              </a:lnSpc>
              <a:spcAft>
                <a:spcPts val="1000"/>
              </a:spcAft>
              <a:buFont typeface="Arial" panose="020B0604020202020204" pitchFamily="34" charset="0"/>
              <a:buChar char="•"/>
            </a:pPr>
            <a:r>
              <a:rPr lang="en-IE" sz="2400" dirty="0">
                <a:latin typeface="Calibri" panose="020F0502020204030204" pitchFamily="34" charset="0"/>
                <a:ea typeface="Calibri" panose="020F0502020204030204" pitchFamily="34" charset="0"/>
                <a:cs typeface="Times New Roman" panose="02020603050405020304" pitchFamily="18" charset="0"/>
              </a:rPr>
              <a:t>Trinity chair 2022 – 2024 (May)</a:t>
            </a:r>
          </a:p>
          <a:p>
            <a:pPr marL="742950" indent="-285750">
              <a:lnSpc>
                <a:spcPct val="115000"/>
              </a:lnSpc>
              <a:spcAft>
                <a:spcPts val="1000"/>
              </a:spcAft>
              <a:buFont typeface="Arial" panose="020B0604020202020204" pitchFamily="34" charset="0"/>
              <a:buChar char="•"/>
            </a:pPr>
            <a:r>
              <a:rPr lang="en-IE" sz="2400" dirty="0">
                <a:latin typeface="Calibri" panose="020F0502020204030204" pitchFamily="34" charset="0"/>
                <a:ea typeface="Calibri" panose="020F0502020204030204" pitchFamily="34" charset="0"/>
                <a:cs typeface="Times New Roman" panose="02020603050405020304" pitchFamily="18" charset="0"/>
              </a:rPr>
              <a:t>Established IKTA in Dec 2022 – Constitution of Association </a:t>
            </a:r>
          </a:p>
          <a:p>
            <a:pPr marL="742950" indent="-285750">
              <a:lnSpc>
                <a:spcPct val="115000"/>
              </a:lnSpc>
              <a:spcAft>
                <a:spcPts val="1000"/>
              </a:spcAft>
              <a:buFont typeface="Arial" panose="020B0604020202020204" pitchFamily="34" charset="0"/>
              <a:buChar char="•"/>
            </a:pPr>
            <a:r>
              <a:rPr lang="en-IE" sz="2400" dirty="0">
                <a:latin typeface="Calibri" panose="020F0502020204030204" pitchFamily="34" charset="0"/>
                <a:ea typeface="Calibri" panose="020F0502020204030204" pitchFamily="34" charset="0"/>
                <a:cs typeface="Times New Roman" panose="02020603050405020304" pitchFamily="18" charset="0"/>
              </a:rPr>
              <a:t>Board Established – March 2022 – 19 Members , representing each RPO+</a:t>
            </a:r>
          </a:p>
          <a:p>
            <a:pPr marL="742950" indent="-285750">
              <a:lnSpc>
                <a:spcPct val="115000"/>
              </a:lnSpc>
              <a:spcAft>
                <a:spcPts val="1000"/>
              </a:spcAft>
              <a:buFont typeface="Arial" panose="020B0604020202020204" pitchFamily="34" charset="0"/>
              <a:buChar char="•"/>
            </a:pPr>
            <a:r>
              <a:rPr lang="en-IE" sz="2400" dirty="0">
                <a:latin typeface="Calibri" panose="020F0502020204030204" pitchFamily="34" charset="0"/>
                <a:ea typeface="Calibri" panose="020F0502020204030204" pitchFamily="34" charset="0"/>
                <a:cs typeface="Times New Roman" panose="02020603050405020304" pitchFamily="18" charset="0"/>
              </a:rPr>
              <a:t>Universities in Northern Ireland invited to participate IKTA </a:t>
            </a:r>
          </a:p>
          <a:p>
            <a:pPr marL="742950" indent="-285750">
              <a:lnSpc>
                <a:spcPct val="115000"/>
              </a:lnSpc>
              <a:spcAft>
                <a:spcPts val="1000"/>
              </a:spcAft>
              <a:buFont typeface="Arial" panose="020B0604020202020204" pitchFamily="34" charset="0"/>
              <a:buChar char="•"/>
            </a:pPr>
            <a:endParaRPr lang="en-IE" sz="24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spcAft>
                <a:spcPts val="1000"/>
              </a:spcAft>
              <a:buFont typeface="Arial" panose="020B0604020202020204" pitchFamily="34" charset="0"/>
              <a:buChar char="•"/>
            </a:pPr>
            <a:endParaRPr lang="en-I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6" descr="Logo&#10;&#10;Description automatically generated">
            <a:extLst>
              <a:ext uri="{FF2B5EF4-FFF2-40B4-BE49-F238E27FC236}">
                <a16:creationId xmlns:a16="http://schemas.microsoft.com/office/drawing/2014/main" id="{DEF8F517-2A4B-01A5-1FC4-681A4BB6A8CB}"/>
              </a:ext>
            </a:extLst>
          </p:cNvPr>
          <p:cNvPicPr>
            <a:picLocks noChangeAspect="1"/>
          </p:cNvPicPr>
          <p:nvPr/>
        </p:nvPicPr>
        <p:blipFill>
          <a:blip r:embed="rId4"/>
          <a:stretch>
            <a:fillRect/>
          </a:stretch>
        </p:blipFill>
        <p:spPr>
          <a:xfrm>
            <a:off x="9611196" y="5561362"/>
            <a:ext cx="2214717" cy="967571"/>
          </a:xfrm>
          <a:prstGeom prst="rect">
            <a:avLst/>
          </a:prstGeom>
        </p:spPr>
      </p:pic>
      <p:sp>
        <p:nvSpPr>
          <p:cNvPr id="9" name="Oval 8">
            <a:extLst>
              <a:ext uri="{FF2B5EF4-FFF2-40B4-BE49-F238E27FC236}">
                <a16:creationId xmlns:a16="http://schemas.microsoft.com/office/drawing/2014/main" id="{CEFCB6B5-FD4D-2D54-11CA-22D2C0C2D7E8}"/>
              </a:ext>
            </a:extLst>
          </p:cNvPr>
          <p:cNvSpPr/>
          <p:nvPr/>
        </p:nvSpPr>
        <p:spPr>
          <a:xfrm>
            <a:off x="6317790" y="2297212"/>
            <a:ext cx="1316549" cy="1393157"/>
          </a:xfrm>
          <a:prstGeom prst="ellipse">
            <a:avLst/>
          </a:prstGeom>
          <a:noFill/>
          <a:ln w="38100">
            <a:solidFill>
              <a:srgbClr val="859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0" name="TextBox 9">
            <a:extLst>
              <a:ext uri="{FF2B5EF4-FFF2-40B4-BE49-F238E27FC236}">
                <a16:creationId xmlns:a16="http://schemas.microsoft.com/office/drawing/2014/main" id="{C974DBCB-9FA1-9B92-C9C4-859037627D63}"/>
              </a:ext>
            </a:extLst>
          </p:cNvPr>
          <p:cNvSpPr txBox="1"/>
          <p:nvPr/>
        </p:nvSpPr>
        <p:spPr>
          <a:xfrm>
            <a:off x="6541371" y="2479105"/>
            <a:ext cx="1018227" cy="954107"/>
          </a:xfrm>
          <a:prstGeom prst="rect">
            <a:avLst/>
          </a:prstGeom>
          <a:noFill/>
        </p:spPr>
        <p:txBody>
          <a:bodyPr wrap="none" rtlCol="0">
            <a:spAutoFit/>
          </a:bodyPr>
          <a:lstStyle/>
          <a:p>
            <a:r>
              <a:rPr lang="en-IE" sz="1400" b="1" dirty="0"/>
              <a:t>Officers:</a:t>
            </a:r>
          </a:p>
          <a:p>
            <a:r>
              <a:rPr lang="en-IE" sz="1400" b="1" dirty="0"/>
              <a:t>Chair</a:t>
            </a:r>
          </a:p>
          <a:p>
            <a:r>
              <a:rPr lang="en-IE" sz="1400" b="1" dirty="0"/>
              <a:t>Vice-Chair</a:t>
            </a:r>
          </a:p>
          <a:p>
            <a:r>
              <a:rPr lang="en-IE" sz="1400" b="1" dirty="0"/>
              <a:t>Secretary</a:t>
            </a:r>
          </a:p>
        </p:txBody>
      </p:sp>
      <p:sp>
        <p:nvSpPr>
          <p:cNvPr id="13" name="TextBox 12">
            <a:extLst>
              <a:ext uri="{FF2B5EF4-FFF2-40B4-BE49-F238E27FC236}">
                <a16:creationId xmlns:a16="http://schemas.microsoft.com/office/drawing/2014/main" id="{BDE59B29-519C-6CCE-BBDE-3EB740ED307B}"/>
              </a:ext>
            </a:extLst>
          </p:cNvPr>
          <p:cNvSpPr txBox="1"/>
          <p:nvPr/>
        </p:nvSpPr>
        <p:spPr>
          <a:xfrm>
            <a:off x="7634338" y="2466125"/>
            <a:ext cx="1316549" cy="980278"/>
          </a:xfrm>
          <a:prstGeom prst="rect">
            <a:avLst/>
          </a:prstGeom>
          <a:noFill/>
        </p:spPr>
        <p:txBody>
          <a:bodyPr wrap="square" rtlCol="0">
            <a:spAutoFit/>
          </a:bodyPr>
          <a:lstStyle/>
          <a:p>
            <a:r>
              <a:rPr lang="en-IE" sz="1400" b="1" dirty="0"/>
              <a:t>Board: One representative from each RPO.</a:t>
            </a:r>
          </a:p>
        </p:txBody>
      </p:sp>
      <p:sp>
        <p:nvSpPr>
          <p:cNvPr id="14" name="Oval 13">
            <a:extLst>
              <a:ext uri="{FF2B5EF4-FFF2-40B4-BE49-F238E27FC236}">
                <a16:creationId xmlns:a16="http://schemas.microsoft.com/office/drawing/2014/main" id="{C5E8F17F-81A1-1B0E-BA10-65659C25317A}"/>
              </a:ext>
            </a:extLst>
          </p:cNvPr>
          <p:cNvSpPr/>
          <p:nvPr/>
        </p:nvSpPr>
        <p:spPr>
          <a:xfrm>
            <a:off x="6317790" y="1652713"/>
            <a:ext cx="2566091" cy="2612105"/>
          </a:xfrm>
          <a:prstGeom prst="ellipse">
            <a:avLst/>
          </a:prstGeom>
          <a:noFill/>
          <a:ln w="38100">
            <a:solidFill>
              <a:srgbClr val="859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5" name="Oval 14">
            <a:extLst>
              <a:ext uri="{FF2B5EF4-FFF2-40B4-BE49-F238E27FC236}">
                <a16:creationId xmlns:a16="http://schemas.microsoft.com/office/drawing/2014/main" id="{A4765664-5DEB-BE6C-28FD-06D8AA1EDDF0}"/>
              </a:ext>
            </a:extLst>
          </p:cNvPr>
          <p:cNvSpPr/>
          <p:nvPr/>
        </p:nvSpPr>
        <p:spPr>
          <a:xfrm>
            <a:off x="6317790" y="1153542"/>
            <a:ext cx="4381499" cy="3829510"/>
          </a:xfrm>
          <a:prstGeom prst="ellipse">
            <a:avLst/>
          </a:prstGeom>
          <a:noFill/>
          <a:ln w="38100">
            <a:solidFill>
              <a:srgbClr val="859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p>
        </p:txBody>
      </p:sp>
      <p:sp>
        <p:nvSpPr>
          <p:cNvPr id="16" name="TextBox 15">
            <a:extLst>
              <a:ext uri="{FF2B5EF4-FFF2-40B4-BE49-F238E27FC236}">
                <a16:creationId xmlns:a16="http://schemas.microsoft.com/office/drawing/2014/main" id="{5446D0E7-9427-242F-7FC9-8A10C0A20C45}"/>
              </a:ext>
            </a:extLst>
          </p:cNvPr>
          <p:cNvSpPr txBox="1"/>
          <p:nvPr/>
        </p:nvSpPr>
        <p:spPr>
          <a:xfrm>
            <a:off x="9100367" y="2245521"/>
            <a:ext cx="1315430" cy="1428405"/>
          </a:xfrm>
          <a:prstGeom prst="rect">
            <a:avLst/>
          </a:prstGeom>
          <a:noFill/>
        </p:spPr>
        <p:txBody>
          <a:bodyPr wrap="square" rtlCol="0">
            <a:spAutoFit/>
          </a:bodyPr>
          <a:lstStyle/>
          <a:p>
            <a:r>
              <a:rPr lang="en-IE" sz="1400" b="1" dirty="0"/>
              <a:t>Members:</a:t>
            </a:r>
          </a:p>
          <a:p>
            <a:r>
              <a:rPr lang="en-IE" sz="1400" b="1" dirty="0"/>
              <a:t>All KT practitioners in roles in designated organisations </a:t>
            </a:r>
          </a:p>
        </p:txBody>
      </p:sp>
    </p:spTree>
    <p:extLst>
      <p:ext uri="{BB962C8B-B14F-4D97-AF65-F5344CB8AC3E}">
        <p14:creationId xmlns:p14="http://schemas.microsoft.com/office/powerpoint/2010/main" val="354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4" grpId="0" animBg="1"/>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1F45-5B58-45DF-0DD6-FD6B8927E6DB}"/>
              </a:ext>
            </a:extLst>
          </p:cNvPr>
          <p:cNvSpPr>
            <a:spLocks noGrp="1"/>
          </p:cNvSpPr>
          <p:nvPr>
            <p:ph type="title"/>
          </p:nvPr>
        </p:nvSpPr>
        <p:spPr>
          <a:xfrm>
            <a:off x="563335" y="-402318"/>
            <a:ext cx="9779183" cy="1325563"/>
          </a:xfrm>
        </p:spPr>
        <p:txBody>
          <a:bodyPr/>
          <a:lstStyle/>
          <a:p>
            <a:r>
              <a:rPr lang="en-IE" dirty="0">
                <a:solidFill>
                  <a:srgbClr val="002060"/>
                </a:solidFill>
              </a:rPr>
              <a:t>Functions  </a:t>
            </a:r>
          </a:p>
        </p:txBody>
      </p:sp>
      <p:sp>
        <p:nvSpPr>
          <p:cNvPr id="3" name="Content Placeholder 2">
            <a:extLst>
              <a:ext uri="{FF2B5EF4-FFF2-40B4-BE49-F238E27FC236}">
                <a16:creationId xmlns:a16="http://schemas.microsoft.com/office/drawing/2014/main" id="{25457609-9F6A-09AB-C714-923ED5549966}"/>
              </a:ext>
            </a:extLst>
          </p:cNvPr>
          <p:cNvSpPr>
            <a:spLocks noGrp="1"/>
          </p:cNvSpPr>
          <p:nvPr>
            <p:ph idx="1"/>
          </p:nvPr>
        </p:nvSpPr>
        <p:spPr>
          <a:xfrm>
            <a:off x="563335" y="566899"/>
            <a:ext cx="11247663" cy="3366813"/>
          </a:xfrm>
        </p:spPr>
        <p:txBody>
          <a:bodyPr/>
          <a:lstStyle/>
          <a:p>
            <a:pPr marL="810260">
              <a:lnSpc>
                <a:spcPct val="115000"/>
              </a:lnSpc>
            </a:pPr>
            <a:r>
              <a:rPr lang="en-GB" sz="2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Professional development of its members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To keep members informed on current local and international best practice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To develop the profile of the KT profession in Ireland and promote the positive impact KT professionals have on the economy </a:t>
            </a:r>
          </a:p>
          <a:p>
            <a:pPr marL="342900" lvl="0" indent="-342900">
              <a:lnSpc>
                <a:spcPct val="115000"/>
              </a:lnSpc>
              <a:buFont typeface="Symbol" panose="05050102010706020507" pitchFamily="18" charset="2"/>
              <a:buChar char=""/>
              <a:tabLst>
                <a:tab pos="228600" algn="l"/>
              </a:tabLst>
            </a:pPr>
            <a:r>
              <a:rPr lang="en-GB" sz="2200" dirty="0">
                <a:latin typeface="Calibri" panose="020F0502020204030204" pitchFamily="34" charset="0"/>
                <a:ea typeface="Calibri" panose="020F0502020204030204" pitchFamily="34" charset="0"/>
                <a:cs typeface="Times New Roman" panose="02020603050405020304" pitchFamily="18" charset="0"/>
              </a:rPr>
              <a:t>T</a:t>
            </a:r>
            <a:r>
              <a:rPr lang="en-GB" sz="2200" dirty="0">
                <a:effectLst/>
                <a:latin typeface="Calibri" panose="020F0502020204030204" pitchFamily="34" charset="0"/>
                <a:ea typeface="Calibri" panose="020F0502020204030204" pitchFamily="34" charset="0"/>
                <a:cs typeface="Times New Roman" panose="02020603050405020304" pitchFamily="18" charset="0"/>
              </a:rPr>
              <a:t>o increase the attractiveness of the profession as a career choice </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To advocate for the KT profession by informing EU and National policy</a:t>
            </a:r>
            <a:endParaRPr lang="en-IE"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To promote IKTA as a valuable resource in terms of information and expertise</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To promote attainment of ATTP RTTP accreditation amongst KT community in Ireland</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228600" algn="l"/>
              </a:tabLst>
            </a:pPr>
            <a:r>
              <a:rPr lang="en-GB" sz="2200" dirty="0">
                <a:effectLst/>
                <a:latin typeface="Calibri" panose="020F0502020204030204" pitchFamily="34" charset="0"/>
                <a:ea typeface="Calibri" panose="020F0502020204030204" pitchFamily="34" charset="0"/>
                <a:cs typeface="Times New Roman" panose="02020603050405020304" pitchFamily="18" charset="0"/>
              </a:rPr>
              <a:t>To represent the IKTA membership in international KT networks such as ASTP, AUTM and </a:t>
            </a:r>
            <a:r>
              <a:rPr lang="en-GB" sz="2200" dirty="0" err="1">
                <a:effectLst/>
                <a:latin typeface="Calibri" panose="020F0502020204030204" pitchFamily="34" charset="0"/>
                <a:ea typeface="Calibri" panose="020F0502020204030204" pitchFamily="34" charset="0"/>
                <a:cs typeface="Times New Roman" panose="02020603050405020304" pitchFamily="18" charset="0"/>
              </a:rPr>
              <a:t>PraxisAuril</a:t>
            </a:r>
            <a:r>
              <a:rPr lang="en-GB" sz="2200" dirty="0">
                <a:effectLst/>
                <a:latin typeface="Calibri" panose="020F0502020204030204" pitchFamily="34" charset="0"/>
                <a:ea typeface="Calibri" panose="020F0502020204030204" pitchFamily="34" charset="0"/>
                <a:cs typeface="Times New Roman" panose="02020603050405020304" pitchFamily="18" charset="0"/>
              </a:rPr>
              <a:t>.</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5" name="Slide Number Placeholder 4">
            <a:extLst>
              <a:ext uri="{FF2B5EF4-FFF2-40B4-BE49-F238E27FC236}">
                <a16:creationId xmlns:a16="http://schemas.microsoft.com/office/drawing/2014/main" id="{C7E87403-E6BB-393A-1ACC-092FE66A41C5}"/>
              </a:ext>
            </a:extLst>
          </p:cNvPr>
          <p:cNvSpPr>
            <a:spLocks noGrp="1"/>
          </p:cNvSpPr>
          <p:nvPr>
            <p:ph type="sldNum" sz="quarter" idx="4"/>
          </p:nvPr>
        </p:nvSpPr>
        <p:spPr/>
        <p:txBody>
          <a:bodyPr/>
          <a:lstStyle/>
          <a:p>
            <a:fld id="{294A09A9-5501-47C1-A89A-A340965A2BE2}" type="slidenum">
              <a:rPr lang="en-US" smtClean="0"/>
              <a:pPr/>
              <a:t>4</a:t>
            </a:fld>
            <a:endParaRPr lang="en-US"/>
          </a:p>
        </p:txBody>
      </p:sp>
      <p:pic>
        <p:nvPicPr>
          <p:cNvPr id="6" name="Picture 6" descr="Logo&#10;&#10;Description automatically generated">
            <a:extLst>
              <a:ext uri="{FF2B5EF4-FFF2-40B4-BE49-F238E27FC236}">
                <a16:creationId xmlns:a16="http://schemas.microsoft.com/office/drawing/2014/main" id="{F788D702-3F31-AD8C-17ED-6B9D7E6AAF34}"/>
              </a:ext>
            </a:extLst>
          </p:cNvPr>
          <p:cNvPicPr>
            <a:picLocks noChangeAspect="1"/>
          </p:cNvPicPr>
          <p:nvPr/>
        </p:nvPicPr>
        <p:blipFill>
          <a:blip r:embed="rId3"/>
          <a:stretch>
            <a:fillRect/>
          </a:stretch>
        </p:blipFill>
        <p:spPr>
          <a:xfrm>
            <a:off x="9741825" y="5807315"/>
            <a:ext cx="2214717" cy="967571"/>
          </a:xfrm>
          <a:prstGeom prst="rect">
            <a:avLst/>
          </a:prstGeom>
        </p:spPr>
      </p:pic>
    </p:spTree>
    <p:extLst>
      <p:ext uri="{BB962C8B-B14F-4D97-AF65-F5344CB8AC3E}">
        <p14:creationId xmlns:p14="http://schemas.microsoft.com/office/powerpoint/2010/main" val="269327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34" name="Picture 14" descr="Brand - University of Galway">
            <a:extLst>
              <a:ext uri="{FF2B5EF4-FFF2-40B4-BE49-F238E27FC236}">
                <a16:creationId xmlns:a16="http://schemas.microsoft.com/office/drawing/2014/main" id="{C0A4B5E2-BB85-CEAE-90A5-E9516D532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070" y="1971678"/>
            <a:ext cx="2717059" cy="20063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D0B4A3-94D5-4B37-B097-1EA5F45CD7EE}"/>
              </a:ext>
            </a:extLst>
          </p:cNvPr>
          <p:cNvSpPr txBox="1"/>
          <p:nvPr/>
        </p:nvSpPr>
        <p:spPr>
          <a:xfrm>
            <a:off x="3402953" y="179585"/>
            <a:ext cx="3683381" cy="584775"/>
          </a:xfrm>
          <a:prstGeom prst="rect">
            <a:avLst/>
          </a:prstGeom>
          <a:noFill/>
        </p:spPr>
        <p:txBody>
          <a:bodyPr wrap="none" rtlCol="0">
            <a:spAutoFit/>
          </a:bodyPr>
          <a:lstStyle/>
          <a:p>
            <a:r>
              <a:rPr lang="en-IE" sz="3200" b="1" dirty="0"/>
              <a:t>Represented RPOs  </a:t>
            </a:r>
          </a:p>
        </p:txBody>
      </p:sp>
      <p:pic>
        <p:nvPicPr>
          <p:cNvPr id="16" name="Picture 15">
            <a:extLst>
              <a:ext uri="{FF2B5EF4-FFF2-40B4-BE49-F238E27FC236}">
                <a16:creationId xmlns:a16="http://schemas.microsoft.com/office/drawing/2014/main" id="{6149D2BE-6B8B-405F-B2B3-672C19E00AF5}"/>
              </a:ext>
            </a:extLst>
          </p:cNvPr>
          <p:cNvPicPr>
            <a:picLocks noChangeAspect="1"/>
          </p:cNvPicPr>
          <p:nvPr/>
        </p:nvPicPr>
        <p:blipFill>
          <a:blip r:embed="rId4"/>
          <a:stretch>
            <a:fillRect/>
          </a:stretch>
        </p:blipFill>
        <p:spPr>
          <a:xfrm>
            <a:off x="7630936" y="2383149"/>
            <a:ext cx="1909913" cy="895643"/>
          </a:xfrm>
          <a:prstGeom prst="rect">
            <a:avLst/>
          </a:prstGeom>
        </p:spPr>
      </p:pic>
      <p:pic>
        <p:nvPicPr>
          <p:cNvPr id="18" name="Picture 17">
            <a:extLst>
              <a:ext uri="{FF2B5EF4-FFF2-40B4-BE49-F238E27FC236}">
                <a16:creationId xmlns:a16="http://schemas.microsoft.com/office/drawing/2014/main" id="{073BD93E-DC8B-487D-A0D1-EE6003CEDF9E}"/>
              </a:ext>
            </a:extLst>
          </p:cNvPr>
          <p:cNvPicPr>
            <a:picLocks noChangeAspect="1"/>
          </p:cNvPicPr>
          <p:nvPr/>
        </p:nvPicPr>
        <p:blipFill>
          <a:blip r:embed="rId5"/>
          <a:stretch>
            <a:fillRect/>
          </a:stretch>
        </p:blipFill>
        <p:spPr>
          <a:xfrm>
            <a:off x="6573774" y="1013294"/>
            <a:ext cx="1723991" cy="960913"/>
          </a:xfrm>
          <a:prstGeom prst="rect">
            <a:avLst/>
          </a:prstGeom>
        </p:spPr>
      </p:pic>
      <p:pic>
        <p:nvPicPr>
          <p:cNvPr id="20" name="Picture 19">
            <a:extLst>
              <a:ext uri="{FF2B5EF4-FFF2-40B4-BE49-F238E27FC236}">
                <a16:creationId xmlns:a16="http://schemas.microsoft.com/office/drawing/2014/main" id="{E3F89232-4947-4E37-8F87-843F32E9AFD7}"/>
              </a:ext>
            </a:extLst>
          </p:cNvPr>
          <p:cNvPicPr>
            <a:picLocks noChangeAspect="1"/>
          </p:cNvPicPr>
          <p:nvPr/>
        </p:nvPicPr>
        <p:blipFill>
          <a:blip r:embed="rId6"/>
          <a:stretch>
            <a:fillRect/>
          </a:stretch>
        </p:blipFill>
        <p:spPr>
          <a:xfrm>
            <a:off x="9601963" y="3933502"/>
            <a:ext cx="1846170" cy="900293"/>
          </a:xfrm>
          <a:prstGeom prst="rect">
            <a:avLst/>
          </a:prstGeom>
        </p:spPr>
      </p:pic>
      <p:pic>
        <p:nvPicPr>
          <p:cNvPr id="22" name="Picture 21">
            <a:extLst>
              <a:ext uri="{FF2B5EF4-FFF2-40B4-BE49-F238E27FC236}">
                <a16:creationId xmlns:a16="http://schemas.microsoft.com/office/drawing/2014/main" id="{4053BADA-3A2A-438C-AD2B-9B7C55A69755}"/>
              </a:ext>
            </a:extLst>
          </p:cNvPr>
          <p:cNvPicPr>
            <a:picLocks noChangeAspect="1"/>
          </p:cNvPicPr>
          <p:nvPr/>
        </p:nvPicPr>
        <p:blipFill>
          <a:blip r:embed="rId7"/>
          <a:stretch>
            <a:fillRect/>
          </a:stretch>
        </p:blipFill>
        <p:spPr>
          <a:xfrm>
            <a:off x="2629613" y="3933502"/>
            <a:ext cx="2031789" cy="1150067"/>
          </a:xfrm>
          <a:prstGeom prst="rect">
            <a:avLst/>
          </a:prstGeom>
        </p:spPr>
      </p:pic>
      <p:pic>
        <p:nvPicPr>
          <p:cNvPr id="24" name="Picture 23">
            <a:extLst>
              <a:ext uri="{FF2B5EF4-FFF2-40B4-BE49-F238E27FC236}">
                <a16:creationId xmlns:a16="http://schemas.microsoft.com/office/drawing/2014/main" id="{7E50B51B-2859-420D-8DCA-4C10B3623331}"/>
              </a:ext>
            </a:extLst>
          </p:cNvPr>
          <p:cNvPicPr>
            <a:picLocks noChangeAspect="1"/>
          </p:cNvPicPr>
          <p:nvPr/>
        </p:nvPicPr>
        <p:blipFill>
          <a:blip r:embed="rId8"/>
          <a:stretch>
            <a:fillRect/>
          </a:stretch>
        </p:blipFill>
        <p:spPr>
          <a:xfrm>
            <a:off x="6396131" y="5640403"/>
            <a:ext cx="1234805" cy="860474"/>
          </a:xfrm>
          <a:prstGeom prst="rect">
            <a:avLst/>
          </a:prstGeom>
        </p:spPr>
      </p:pic>
      <p:pic>
        <p:nvPicPr>
          <p:cNvPr id="26" name="Picture 25">
            <a:extLst>
              <a:ext uri="{FF2B5EF4-FFF2-40B4-BE49-F238E27FC236}">
                <a16:creationId xmlns:a16="http://schemas.microsoft.com/office/drawing/2014/main" id="{9CB86B95-E125-4D24-8F6C-2E652CE9513C}"/>
              </a:ext>
            </a:extLst>
          </p:cNvPr>
          <p:cNvPicPr>
            <a:picLocks noChangeAspect="1"/>
          </p:cNvPicPr>
          <p:nvPr/>
        </p:nvPicPr>
        <p:blipFill>
          <a:blip r:embed="rId9"/>
          <a:stretch>
            <a:fillRect/>
          </a:stretch>
        </p:blipFill>
        <p:spPr>
          <a:xfrm>
            <a:off x="7552342" y="3903702"/>
            <a:ext cx="1640644" cy="1234050"/>
          </a:xfrm>
          <a:prstGeom prst="rect">
            <a:avLst/>
          </a:prstGeom>
        </p:spPr>
      </p:pic>
      <p:pic>
        <p:nvPicPr>
          <p:cNvPr id="28" name="Picture 27">
            <a:extLst>
              <a:ext uri="{FF2B5EF4-FFF2-40B4-BE49-F238E27FC236}">
                <a16:creationId xmlns:a16="http://schemas.microsoft.com/office/drawing/2014/main" id="{895B2F1B-BA45-4624-9BF2-444081EA795E}"/>
              </a:ext>
            </a:extLst>
          </p:cNvPr>
          <p:cNvPicPr>
            <a:picLocks noChangeAspect="1"/>
          </p:cNvPicPr>
          <p:nvPr/>
        </p:nvPicPr>
        <p:blipFill>
          <a:blip r:embed="rId10"/>
          <a:stretch>
            <a:fillRect/>
          </a:stretch>
        </p:blipFill>
        <p:spPr>
          <a:xfrm>
            <a:off x="5001709" y="3797369"/>
            <a:ext cx="1887851" cy="835108"/>
          </a:xfrm>
          <a:prstGeom prst="rect">
            <a:avLst/>
          </a:prstGeom>
        </p:spPr>
      </p:pic>
      <p:pic>
        <p:nvPicPr>
          <p:cNvPr id="30" name="Picture 29">
            <a:extLst>
              <a:ext uri="{FF2B5EF4-FFF2-40B4-BE49-F238E27FC236}">
                <a16:creationId xmlns:a16="http://schemas.microsoft.com/office/drawing/2014/main" id="{83C25990-9B05-44E7-8285-F17CE736511D}"/>
              </a:ext>
            </a:extLst>
          </p:cNvPr>
          <p:cNvPicPr>
            <a:picLocks noChangeAspect="1"/>
          </p:cNvPicPr>
          <p:nvPr/>
        </p:nvPicPr>
        <p:blipFill>
          <a:blip r:embed="rId11"/>
          <a:stretch>
            <a:fillRect/>
          </a:stretch>
        </p:blipFill>
        <p:spPr>
          <a:xfrm>
            <a:off x="401734" y="3833973"/>
            <a:ext cx="1840059" cy="761899"/>
          </a:xfrm>
          <a:prstGeom prst="rect">
            <a:avLst/>
          </a:prstGeom>
        </p:spPr>
      </p:pic>
      <p:pic>
        <p:nvPicPr>
          <p:cNvPr id="32" name="Picture 31">
            <a:extLst>
              <a:ext uri="{FF2B5EF4-FFF2-40B4-BE49-F238E27FC236}">
                <a16:creationId xmlns:a16="http://schemas.microsoft.com/office/drawing/2014/main" id="{0DB4F752-A71D-4F04-B61E-75BF58E296E6}"/>
              </a:ext>
            </a:extLst>
          </p:cNvPr>
          <p:cNvPicPr>
            <a:picLocks noChangeAspect="1"/>
          </p:cNvPicPr>
          <p:nvPr/>
        </p:nvPicPr>
        <p:blipFill>
          <a:blip r:embed="rId12"/>
          <a:stretch>
            <a:fillRect/>
          </a:stretch>
        </p:blipFill>
        <p:spPr>
          <a:xfrm>
            <a:off x="427933" y="5083569"/>
            <a:ext cx="790880" cy="581530"/>
          </a:xfrm>
          <a:prstGeom prst="rect">
            <a:avLst/>
          </a:prstGeom>
        </p:spPr>
      </p:pic>
      <p:pic>
        <p:nvPicPr>
          <p:cNvPr id="6" name="Picture 5">
            <a:extLst>
              <a:ext uri="{FF2B5EF4-FFF2-40B4-BE49-F238E27FC236}">
                <a16:creationId xmlns:a16="http://schemas.microsoft.com/office/drawing/2014/main" id="{618A299E-8860-4E7B-BDCB-409C1D99C2A7}"/>
              </a:ext>
            </a:extLst>
          </p:cNvPr>
          <p:cNvPicPr>
            <a:picLocks noChangeAspect="1"/>
          </p:cNvPicPr>
          <p:nvPr/>
        </p:nvPicPr>
        <p:blipFill>
          <a:blip r:embed="rId13"/>
          <a:stretch>
            <a:fillRect/>
          </a:stretch>
        </p:blipFill>
        <p:spPr>
          <a:xfrm>
            <a:off x="427933" y="5728111"/>
            <a:ext cx="1887851" cy="896990"/>
          </a:xfrm>
          <a:prstGeom prst="rect">
            <a:avLst/>
          </a:prstGeom>
        </p:spPr>
      </p:pic>
      <p:pic>
        <p:nvPicPr>
          <p:cNvPr id="8" name="Picture 7">
            <a:extLst>
              <a:ext uri="{FF2B5EF4-FFF2-40B4-BE49-F238E27FC236}">
                <a16:creationId xmlns:a16="http://schemas.microsoft.com/office/drawing/2014/main" id="{9A6544A6-9E4E-45AE-99D5-BB2A1D2E58A0}"/>
              </a:ext>
            </a:extLst>
          </p:cNvPr>
          <p:cNvPicPr>
            <a:picLocks noChangeAspect="1"/>
          </p:cNvPicPr>
          <p:nvPr/>
        </p:nvPicPr>
        <p:blipFill>
          <a:blip r:embed="rId14"/>
          <a:stretch>
            <a:fillRect/>
          </a:stretch>
        </p:blipFill>
        <p:spPr>
          <a:xfrm>
            <a:off x="2671409" y="5503471"/>
            <a:ext cx="1234805" cy="1200882"/>
          </a:xfrm>
          <a:prstGeom prst="rect">
            <a:avLst/>
          </a:prstGeom>
        </p:spPr>
      </p:pic>
      <p:pic>
        <p:nvPicPr>
          <p:cNvPr id="11" name="Picture 10">
            <a:extLst>
              <a:ext uri="{FF2B5EF4-FFF2-40B4-BE49-F238E27FC236}">
                <a16:creationId xmlns:a16="http://schemas.microsoft.com/office/drawing/2014/main" id="{2C0EC653-E3E5-4C90-A02C-F64B49D7AC7C}"/>
              </a:ext>
            </a:extLst>
          </p:cNvPr>
          <p:cNvPicPr>
            <a:picLocks noChangeAspect="1"/>
          </p:cNvPicPr>
          <p:nvPr/>
        </p:nvPicPr>
        <p:blipFill>
          <a:blip r:embed="rId15"/>
          <a:stretch>
            <a:fillRect/>
          </a:stretch>
        </p:blipFill>
        <p:spPr>
          <a:xfrm>
            <a:off x="4161947" y="5605233"/>
            <a:ext cx="1781167" cy="895644"/>
          </a:xfrm>
          <a:prstGeom prst="rect">
            <a:avLst/>
          </a:prstGeom>
        </p:spPr>
      </p:pic>
      <p:pic>
        <p:nvPicPr>
          <p:cNvPr id="5122" name="Picture 2">
            <a:extLst>
              <a:ext uri="{FF2B5EF4-FFF2-40B4-BE49-F238E27FC236}">
                <a16:creationId xmlns:a16="http://schemas.microsoft.com/office/drawing/2014/main" id="{AA81D54E-BA82-083F-BDB4-AB77333C57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72" y="790244"/>
            <a:ext cx="1351709" cy="9187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dentity - Trinity College Dublin">
            <a:extLst>
              <a:ext uri="{FF2B5EF4-FFF2-40B4-BE49-F238E27FC236}">
                <a16:creationId xmlns:a16="http://schemas.microsoft.com/office/drawing/2014/main" id="{88D9E982-844B-9CE3-807C-EC89BCC46D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57054" y="1004968"/>
            <a:ext cx="2663516" cy="919051"/>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descr="UCC Logo">
            <a:extLst>
              <a:ext uri="{FF2B5EF4-FFF2-40B4-BE49-F238E27FC236}">
                <a16:creationId xmlns:a16="http://schemas.microsoft.com/office/drawing/2014/main" id="{C02289E8-8AEA-FD87-2A73-21D319C316A4}"/>
              </a:ext>
            </a:extLst>
          </p:cNvPr>
          <p:cNvSpPr>
            <a:spLocks noChangeAspect="1" noChangeArrowheads="1"/>
          </p:cNvSpPr>
          <p:nvPr/>
        </p:nvSpPr>
        <p:spPr bwMode="auto">
          <a:xfrm>
            <a:off x="5943600" y="2781300"/>
            <a:ext cx="800100" cy="80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19" name="AutoShape 8" descr="UCC Logo">
            <a:extLst>
              <a:ext uri="{FF2B5EF4-FFF2-40B4-BE49-F238E27FC236}">
                <a16:creationId xmlns:a16="http://schemas.microsoft.com/office/drawing/2014/main" id="{B729B75E-7062-822D-E8F3-2E13618E8F44}"/>
              </a:ext>
            </a:extLst>
          </p:cNvPr>
          <p:cNvSpPr>
            <a:spLocks noChangeAspect="1" noChangeArrowheads="1"/>
          </p:cNvSpPr>
          <p:nvPr/>
        </p:nvSpPr>
        <p:spPr bwMode="auto">
          <a:xfrm>
            <a:off x="5943599" y="1974207"/>
            <a:ext cx="1607193" cy="16071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130" name="Picture 10" descr="World-class Undergraduate and Postgraduate Education in Ireland">
            <a:extLst>
              <a:ext uri="{FF2B5EF4-FFF2-40B4-BE49-F238E27FC236}">
                <a16:creationId xmlns:a16="http://schemas.microsoft.com/office/drawing/2014/main" id="{49D2E1EE-E214-A416-3C95-7B1B3EE538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64569" y="1071805"/>
            <a:ext cx="1670377" cy="7991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ynooth University">
            <a:extLst>
              <a:ext uri="{FF2B5EF4-FFF2-40B4-BE49-F238E27FC236}">
                <a16:creationId xmlns:a16="http://schemas.microsoft.com/office/drawing/2014/main" id="{07E3C67D-EDAB-9534-A1B7-F7E02BA6D1F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7663" y="2221863"/>
            <a:ext cx="1502550" cy="674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78015C-884F-42AC-8FEF-41BA7E9881EE}"/>
              </a:ext>
            </a:extLst>
          </p:cNvPr>
          <p:cNvPicPr>
            <a:picLocks noChangeAspect="1"/>
          </p:cNvPicPr>
          <p:nvPr/>
        </p:nvPicPr>
        <p:blipFill>
          <a:blip r:embed="rId20"/>
          <a:stretch>
            <a:fillRect/>
          </a:stretch>
        </p:blipFill>
        <p:spPr>
          <a:xfrm>
            <a:off x="4872766" y="1071805"/>
            <a:ext cx="1351708" cy="895644"/>
          </a:xfrm>
          <a:prstGeom prst="rect">
            <a:avLst/>
          </a:prstGeom>
        </p:spPr>
      </p:pic>
      <p:pic>
        <p:nvPicPr>
          <p:cNvPr id="5136" name="Picture 16">
            <a:extLst>
              <a:ext uri="{FF2B5EF4-FFF2-40B4-BE49-F238E27FC236}">
                <a16:creationId xmlns:a16="http://schemas.microsoft.com/office/drawing/2014/main" id="{291E1B8B-99B4-639A-4959-837911D74D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46174" y="2402179"/>
            <a:ext cx="1396940" cy="794892"/>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University College Dublin - Wikipedia">
            <a:extLst>
              <a:ext uri="{FF2B5EF4-FFF2-40B4-BE49-F238E27FC236}">
                <a16:creationId xmlns:a16="http://schemas.microsoft.com/office/drawing/2014/main" id="{D8CB94BF-B7F4-3196-74A7-82A5ADFA7A8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73774" y="2244772"/>
            <a:ext cx="745764" cy="1086571"/>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New look for University of Limerick unveiled after first ever brand refresh">
            <a:extLst>
              <a:ext uri="{FF2B5EF4-FFF2-40B4-BE49-F238E27FC236}">
                <a16:creationId xmlns:a16="http://schemas.microsoft.com/office/drawing/2014/main" id="{8C588515-0094-FAAD-0620-85DF90555CE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24703" y="2369746"/>
            <a:ext cx="1695190" cy="7761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8CB304-1CCF-F2CB-30A5-5C18EB8D0192}"/>
              </a:ext>
            </a:extLst>
          </p:cNvPr>
          <p:cNvPicPr>
            <a:picLocks noChangeAspect="1"/>
          </p:cNvPicPr>
          <p:nvPr/>
        </p:nvPicPr>
        <p:blipFill>
          <a:blip r:embed="rId24"/>
          <a:stretch>
            <a:fillRect/>
          </a:stretch>
        </p:blipFill>
        <p:spPr>
          <a:xfrm>
            <a:off x="7830468" y="5261040"/>
            <a:ext cx="1468202" cy="1381837"/>
          </a:xfrm>
          <a:prstGeom prst="rect">
            <a:avLst/>
          </a:prstGeom>
        </p:spPr>
      </p:pic>
      <p:pic>
        <p:nvPicPr>
          <p:cNvPr id="7" name="Picture 6">
            <a:extLst>
              <a:ext uri="{FF2B5EF4-FFF2-40B4-BE49-F238E27FC236}">
                <a16:creationId xmlns:a16="http://schemas.microsoft.com/office/drawing/2014/main" id="{A608E284-4B3F-C347-35F5-CAE871A6F221}"/>
              </a:ext>
            </a:extLst>
          </p:cNvPr>
          <p:cNvPicPr>
            <a:picLocks noChangeAspect="1"/>
          </p:cNvPicPr>
          <p:nvPr/>
        </p:nvPicPr>
        <p:blipFill>
          <a:blip r:embed="rId25"/>
          <a:stretch>
            <a:fillRect/>
          </a:stretch>
        </p:blipFill>
        <p:spPr>
          <a:xfrm>
            <a:off x="9370202" y="5149390"/>
            <a:ext cx="2656279" cy="1475711"/>
          </a:xfrm>
          <a:prstGeom prst="rect">
            <a:avLst/>
          </a:prstGeom>
        </p:spPr>
      </p:pic>
    </p:spTree>
    <p:extLst>
      <p:ext uri="{BB962C8B-B14F-4D97-AF65-F5344CB8AC3E}">
        <p14:creationId xmlns:p14="http://schemas.microsoft.com/office/powerpoint/2010/main" val="1616204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CCB1-F9D7-5A69-A0BD-A951AA3CE3EE}"/>
              </a:ext>
            </a:extLst>
          </p:cNvPr>
          <p:cNvSpPr>
            <a:spLocks noGrp="1"/>
          </p:cNvSpPr>
          <p:nvPr>
            <p:ph type="title"/>
          </p:nvPr>
        </p:nvSpPr>
        <p:spPr>
          <a:xfrm>
            <a:off x="374093" y="-139974"/>
            <a:ext cx="9779183" cy="1325563"/>
          </a:xfrm>
        </p:spPr>
        <p:txBody>
          <a:bodyPr/>
          <a:lstStyle/>
          <a:p>
            <a:r>
              <a:rPr lang="en-IE" dirty="0">
                <a:solidFill>
                  <a:srgbClr val="002060"/>
                </a:solidFill>
              </a:rPr>
              <a:t>Creating a Community of Practice </a:t>
            </a:r>
          </a:p>
        </p:txBody>
      </p:sp>
      <p:sp>
        <p:nvSpPr>
          <p:cNvPr id="3" name="Content Placeholder 2">
            <a:extLst>
              <a:ext uri="{FF2B5EF4-FFF2-40B4-BE49-F238E27FC236}">
                <a16:creationId xmlns:a16="http://schemas.microsoft.com/office/drawing/2014/main" id="{A1C6773D-87AD-1ED1-C1D9-AC6F34D8C4AE}"/>
              </a:ext>
            </a:extLst>
          </p:cNvPr>
          <p:cNvSpPr>
            <a:spLocks noGrp="1"/>
          </p:cNvSpPr>
          <p:nvPr>
            <p:ph idx="1"/>
          </p:nvPr>
        </p:nvSpPr>
        <p:spPr>
          <a:xfrm>
            <a:off x="939372" y="1797055"/>
            <a:ext cx="9779182" cy="3366813"/>
          </a:xfrm>
        </p:spPr>
        <p:txBody>
          <a:bodyPr/>
          <a:lstStyle/>
          <a:p>
            <a:pPr marL="457200" indent="-457200">
              <a:buFontTx/>
              <a:buChar char="-"/>
            </a:pPr>
            <a:r>
              <a:rPr lang="en-IE" dirty="0"/>
              <a:t>Licensing  					(Q1 2023)</a:t>
            </a:r>
          </a:p>
          <a:p>
            <a:pPr marL="457200" indent="-457200">
              <a:buFontTx/>
              <a:buChar char="-"/>
            </a:pPr>
            <a:r>
              <a:rPr lang="en-IE" dirty="0"/>
              <a:t>Industry Collaboration &amp; Consultancy 	(Q2 2023)</a:t>
            </a:r>
          </a:p>
          <a:p>
            <a:pPr marL="457200" indent="-457200">
              <a:buFontTx/>
              <a:buChar char="-"/>
            </a:pPr>
            <a:r>
              <a:rPr lang="en-IE" dirty="0"/>
              <a:t>Spinouts						(Q3 2023)</a:t>
            </a:r>
          </a:p>
          <a:p>
            <a:pPr marL="457200" indent="-457200">
              <a:buFontTx/>
              <a:buChar char="-"/>
            </a:pPr>
            <a:r>
              <a:rPr lang="en-IE" dirty="0"/>
              <a:t>IP Asset Management 			(Q1 2024)</a:t>
            </a:r>
          </a:p>
          <a:p>
            <a:pPr marL="457200" indent="-457200">
              <a:buFontTx/>
              <a:buChar char="-"/>
            </a:pPr>
            <a:endParaRPr lang="en-IE" dirty="0"/>
          </a:p>
          <a:p>
            <a:r>
              <a:rPr lang="en-IE" dirty="0"/>
              <a:t>4 teams – 24 volunteers from across the Irish system  </a:t>
            </a:r>
          </a:p>
          <a:p>
            <a:pPr marL="457200" indent="-457200">
              <a:buFontTx/>
              <a:buChar char="-"/>
            </a:pPr>
            <a:endParaRPr lang="en-IE" dirty="0"/>
          </a:p>
          <a:p>
            <a:pPr marL="457200" indent="-457200">
              <a:buFontTx/>
              <a:buChar char="-"/>
            </a:pPr>
            <a:endParaRPr lang="en-IE" dirty="0"/>
          </a:p>
        </p:txBody>
      </p:sp>
      <p:sp>
        <p:nvSpPr>
          <p:cNvPr id="5" name="Slide Number Placeholder 4">
            <a:extLst>
              <a:ext uri="{FF2B5EF4-FFF2-40B4-BE49-F238E27FC236}">
                <a16:creationId xmlns:a16="http://schemas.microsoft.com/office/drawing/2014/main" id="{EAFD6272-D9B1-797A-FCFF-F6FCC6C685FA}"/>
              </a:ext>
            </a:extLst>
          </p:cNvPr>
          <p:cNvSpPr>
            <a:spLocks noGrp="1"/>
          </p:cNvSpPr>
          <p:nvPr>
            <p:ph type="sldNum" sz="quarter" idx="4"/>
          </p:nvPr>
        </p:nvSpPr>
        <p:spPr/>
        <p:txBody>
          <a:bodyPr/>
          <a:lstStyle/>
          <a:p>
            <a:fld id="{294A09A9-5501-47C1-A89A-A340965A2BE2}" type="slidenum">
              <a:rPr lang="en-US" smtClean="0"/>
              <a:pPr/>
              <a:t>6</a:t>
            </a:fld>
            <a:endParaRPr lang="en-US"/>
          </a:p>
        </p:txBody>
      </p:sp>
      <p:pic>
        <p:nvPicPr>
          <p:cNvPr id="6" name="Picture 6" descr="Logo&#10;&#10;Description automatically generated">
            <a:extLst>
              <a:ext uri="{FF2B5EF4-FFF2-40B4-BE49-F238E27FC236}">
                <a16:creationId xmlns:a16="http://schemas.microsoft.com/office/drawing/2014/main" id="{E1B40129-B2A1-74A3-8DBE-E4EF01B61C2F}"/>
              </a:ext>
            </a:extLst>
          </p:cNvPr>
          <p:cNvPicPr>
            <a:picLocks noChangeAspect="1"/>
          </p:cNvPicPr>
          <p:nvPr/>
        </p:nvPicPr>
        <p:blipFill>
          <a:blip r:embed="rId2"/>
          <a:stretch>
            <a:fillRect/>
          </a:stretch>
        </p:blipFill>
        <p:spPr>
          <a:xfrm>
            <a:off x="9611196" y="5561362"/>
            <a:ext cx="2214717" cy="967571"/>
          </a:xfrm>
          <a:prstGeom prst="rect">
            <a:avLst/>
          </a:prstGeom>
        </p:spPr>
      </p:pic>
    </p:spTree>
    <p:extLst>
      <p:ext uri="{BB962C8B-B14F-4D97-AF65-F5344CB8AC3E}">
        <p14:creationId xmlns:p14="http://schemas.microsoft.com/office/powerpoint/2010/main" val="217793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E135-4C9C-AE2E-F9E7-205CA9862EDF}"/>
              </a:ext>
            </a:extLst>
          </p:cNvPr>
          <p:cNvSpPr>
            <a:spLocks noGrp="1"/>
          </p:cNvSpPr>
          <p:nvPr>
            <p:ph type="title"/>
          </p:nvPr>
        </p:nvSpPr>
        <p:spPr/>
        <p:txBody>
          <a:bodyPr/>
          <a:lstStyle/>
          <a:p>
            <a:r>
              <a:rPr lang="en-IE" sz="1800" dirty="0">
                <a:effectLst/>
                <a:latin typeface="Calibri" panose="020F0502020204030204" pitchFamily="34" charset="0"/>
                <a:ea typeface="Calibri" panose="020F0502020204030204" pitchFamily="34" charset="0"/>
              </a:rPr>
              <a:t> </a:t>
            </a:r>
            <a:br>
              <a:rPr lang="en-IE" sz="1800" dirty="0">
                <a:effectLst/>
                <a:latin typeface="Calibri" panose="020F0502020204030204" pitchFamily="34" charset="0"/>
                <a:ea typeface="Calibri" panose="020F0502020204030204" pitchFamily="34" charset="0"/>
              </a:rPr>
            </a:br>
            <a:br>
              <a:rPr lang="en-IE" sz="1800" dirty="0">
                <a:effectLst/>
                <a:latin typeface="Calibri" panose="020F0502020204030204" pitchFamily="34" charset="0"/>
                <a:ea typeface="Calibri" panose="020F0502020204030204" pitchFamily="34" charset="0"/>
              </a:rPr>
            </a:br>
            <a:r>
              <a:rPr lang="en-IE" sz="1800" dirty="0">
                <a:effectLst/>
                <a:latin typeface="Calibri" panose="020F0502020204030204" pitchFamily="34" charset="0"/>
                <a:ea typeface="Calibri" panose="020F0502020204030204" pitchFamily="34" charset="0"/>
              </a:rPr>
              <a:t> </a:t>
            </a:r>
            <a:br>
              <a:rPr lang="en-IE" sz="1800" dirty="0">
                <a:effectLst/>
                <a:latin typeface="Calibri" panose="020F0502020204030204" pitchFamily="34" charset="0"/>
                <a:ea typeface="Calibri" panose="020F0502020204030204" pitchFamily="34" charset="0"/>
              </a:rPr>
            </a:br>
            <a:endParaRPr lang="en-IE" dirty="0"/>
          </a:p>
        </p:txBody>
      </p:sp>
      <p:sp>
        <p:nvSpPr>
          <p:cNvPr id="3" name="Content Placeholder 2">
            <a:extLst>
              <a:ext uri="{FF2B5EF4-FFF2-40B4-BE49-F238E27FC236}">
                <a16:creationId xmlns:a16="http://schemas.microsoft.com/office/drawing/2014/main" id="{C0C1BCDB-7666-681B-DCA8-1E4B79659B76}"/>
              </a:ext>
            </a:extLst>
          </p:cNvPr>
          <p:cNvSpPr>
            <a:spLocks noGrp="1"/>
          </p:cNvSpPr>
          <p:nvPr>
            <p:ph idx="1"/>
          </p:nvPr>
        </p:nvSpPr>
        <p:spPr>
          <a:xfrm>
            <a:off x="227137" y="1557255"/>
            <a:ext cx="9210777" cy="3366815"/>
          </a:xfrm>
        </p:spPr>
        <p:txBody>
          <a:bodyPr/>
          <a:lstStyle/>
          <a:p>
            <a:r>
              <a:rPr lang="en-IE" dirty="0">
                <a:effectLst/>
                <a:latin typeface="Calibri" panose="020F0502020204030204" pitchFamily="34" charset="0"/>
                <a:ea typeface="Calibri" panose="020F0502020204030204" pitchFamily="34" charset="0"/>
              </a:rPr>
              <a:t>  </a:t>
            </a:r>
          </a:p>
          <a:p>
            <a:r>
              <a:rPr lang="en-IE" dirty="0">
                <a:effectLst/>
                <a:latin typeface="Calibri" panose="020F0502020204030204" pitchFamily="34" charset="0"/>
                <a:ea typeface="Calibri" panose="020F0502020204030204" pitchFamily="34" charset="0"/>
              </a:rPr>
              <a:t>“The Licensing Lifecycle:  Discussion of Common Challenges” </a:t>
            </a:r>
          </a:p>
          <a:p>
            <a:r>
              <a:rPr lang="en-IE" dirty="0">
                <a:latin typeface="Calibri" panose="020F0502020204030204" pitchFamily="34" charset="0"/>
                <a:ea typeface="Calibri" panose="020F0502020204030204" pitchFamily="34" charset="0"/>
              </a:rPr>
              <a:t>   March 22</a:t>
            </a:r>
            <a:r>
              <a:rPr lang="en-IE" baseline="30000" dirty="0">
                <a:latin typeface="Calibri" panose="020F0502020204030204" pitchFamily="34" charset="0"/>
                <a:ea typeface="Calibri" panose="020F0502020204030204" pitchFamily="34" charset="0"/>
              </a:rPr>
              <a:t>nd</a:t>
            </a:r>
            <a:r>
              <a:rPr lang="en-IE" dirty="0">
                <a:latin typeface="Calibri" panose="020F0502020204030204" pitchFamily="34" charset="0"/>
                <a:ea typeface="Calibri" panose="020F0502020204030204" pitchFamily="34" charset="0"/>
              </a:rPr>
              <a:t> – Online meeting </a:t>
            </a:r>
          </a:p>
          <a:p>
            <a:endParaRPr lang="en-IE" dirty="0">
              <a:effectLst/>
              <a:latin typeface="Calibri" panose="020F0502020204030204" pitchFamily="34" charset="0"/>
              <a:ea typeface="Calibri" panose="020F0502020204030204" pitchFamily="34" charset="0"/>
            </a:endParaRPr>
          </a:p>
          <a:p>
            <a:r>
              <a:rPr lang="en-IE" dirty="0">
                <a:effectLst/>
                <a:latin typeface="Calibri" panose="020F0502020204030204" pitchFamily="34" charset="0"/>
                <a:ea typeface="Calibri" panose="020F0502020204030204" pitchFamily="34" charset="0"/>
              </a:rPr>
              <a:t> Topics </a:t>
            </a:r>
          </a:p>
          <a:p>
            <a:pPr marL="342900" lvl="0" indent="-342900">
              <a:buFont typeface="Symbol" panose="05050102010706020507" pitchFamily="18" charset="2"/>
              <a:buChar char=""/>
            </a:pPr>
            <a:r>
              <a:rPr lang="en-IE" dirty="0">
                <a:effectLst/>
                <a:latin typeface="Calibri" panose="020F0502020204030204" pitchFamily="34" charset="0"/>
                <a:ea typeface="Times New Roman" panose="02020603050405020304" pitchFamily="18" charset="0"/>
              </a:rPr>
              <a:t>Establishing Fair Market Value</a:t>
            </a:r>
            <a:endParaRPr lang="en-IE"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IE" dirty="0">
                <a:effectLst/>
                <a:latin typeface="Calibri" panose="020F0502020204030204" pitchFamily="34" charset="0"/>
                <a:ea typeface="Times New Roman" panose="02020603050405020304" pitchFamily="18" charset="0"/>
              </a:rPr>
              <a:t>Assignment</a:t>
            </a:r>
            <a:endParaRPr lang="en-IE"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IE" dirty="0">
                <a:effectLst/>
                <a:latin typeface="Calibri" panose="020F0502020204030204" pitchFamily="34" charset="0"/>
                <a:ea typeface="Times New Roman" panose="02020603050405020304" pitchFamily="18" charset="0"/>
              </a:rPr>
              <a:t>Termination</a:t>
            </a:r>
            <a:endParaRPr lang="en-IE" dirty="0">
              <a:effectLst/>
              <a:latin typeface="Calibri" panose="020F0502020204030204" pitchFamily="34" charset="0"/>
              <a:ea typeface="Calibri" panose="020F0502020204030204" pitchFamily="34" charset="0"/>
            </a:endParaRPr>
          </a:p>
          <a:p>
            <a:r>
              <a:rPr lang="en-IE" sz="2000" dirty="0">
                <a:effectLst/>
                <a:latin typeface="Calibri" panose="020F0502020204030204" pitchFamily="34" charset="0"/>
                <a:ea typeface="Calibri" panose="020F0502020204030204" pitchFamily="34" charset="0"/>
              </a:rPr>
              <a:t> </a:t>
            </a:r>
          </a:p>
          <a:p>
            <a:endParaRPr lang="en-IE" dirty="0"/>
          </a:p>
        </p:txBody>
      </p:sp>
      <p:sp>
        <p:nvSpPr>
          <p:cNvPr id="5" name="Slide Number Placeholder 4">
            <a:extLst>
              <a:ext uri="{FF2B5EF4-FFF2-40B4-BE49-F238E27FC236}">
                <a16:creationId xmlns:a16="http://schemas.microsoft.com/office/drawing/2014/main" id="{EF5FBD1C-B904-EF52-93AA-437103C83DF7}"/>
              </a:ext>
            </a:extLst>
          </p:cNvPr>
          <p:cNvSpPr>
            <a:spLocks noGrp="1"/>
          </p:cNvSpPr>
          <p:nvPr>
            <p:ph type="sldNum" sz="quarter" idx="4"/>
          </p:nvPr>
        </p:nvSpPr>
        <p:spPr/>
        <p:txBody>
          <a:bodyPr/>
          <a:lstStyle/>
          <a:p>
            <a:fld id="{294A09A9-5501-47C1-A89A-A340965A2BE2}" type="slidenum">
              <a:rPr lang="en-US" smtClean="0"/>
              <a:pPr/>
              <a:t>7</a:t>
            </a:fld>
            <a:endParaRPr lang="en-US"/>
          </a:p>
        </p:txBody>
      </p:sp>
      <p:sp>
        <p:nvSpPr>
          <p:cNvPr id="6" name="Title 1">
            <a:extLst>
              <a:ext uri="{FF2B5EF4-FFF2-40B4-BE49-F238E27FC236}">
                <a16:creationId xmlns:a16="http://schemas.microsoft.com/office/drawing/2014/main" id="{642B3C73-C633-BD83-E51C-8A565BD9C92D}"/>
              </a:ext>
            </a:extLst>
          </p:cNvPr>
          <p:cNvSpPr txBox="1">
            <a:spLocks/>
          </p:cNvSpPr>
          <p:nvPr/>
        </p:nvSpPr>
        <p:spPr>
          <a:xfrm>
            <a:off x="227137" y="866867"/>
            <a:ext cx="9647091" cy="687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IE" dirty="0">
                <a:solidFill>
                  <a:srgbClr val="002060"/>
                </a:solidFill>
              </a:rPr>
              <a:t>Community of Practice #1 Licensing  </a:t>
            </a:r>
          </a:p>
        </p:txBody>
      </p:sp>
      <p:pic>
        <p:nvPicPr>
          <p:cNvPr id="7" name="Picture 2">
            <a:extLst>
              <a:ext uri="{FF2B5EF4-FFF2-40B4-BE49-F238E27FC236}">
                <a16:creationId xmlns:a16="http://schemas.microsoft.com/office/drawing/2014/main" id="{662224B6-ED6F-F8C2-14DD-3FA12AD35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78" r="4257" b="12170"/>
          <a:stretch/>
        </p:blipFill>
        <p:spPr bwMode="auto">
          <a:xfrm>
            <a:off x="5655401" y="2867574"/>
            <a:ext cx="6309462" cy="301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49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E135-4C9C-AE2E-F9E7-205CA9862EDF}"/>
              </a:ext>
            </a:extLst>
          </p:cNvPr>
          <p:cNvSpPr>
            <a:spLocks noGrp="1"/>
          </p:cNvSpPr>
          <p:nvPr>
            <p:ph type="title"/>
          </p:nvPr>
        </p:nvSpPr>
        <p:spPr>
          <a:xfrm>
            <a:off x="167006" y="161056"/>
            <a:ext cx="9779183" cy="1325563"/>
          </a:xfrm>
        </p:spPr>
        <p:txBody>
          <a:bodyPr/>
          <a:lstStyle/>
          <a:p>
            <a:r>
              <a:rPr lang="en-IE" sz="2800" dirty="0">
                <a:solidFill>
                  <a:srgbClr val="002060"/>
                </a:solidFill>
              </a:rPr>
              <a:t>Industry Collaboration &amp; Consultancy, May 2023</a:t>
            </a:r>
            <a:endParaRPr lang="en-IE" sz="2800" dirty="0"/>
          </a:p>
        </p:txBody>
      </p:sp>
      <p:sp>
        <p:nvSpPr>
          <p:cNvPr id="3" name="Content Placeholder 2">
            <a:extLst>
              <a:ext uri="{FF2B5EF4-FFF2-40B4-BE49-F238E27FC236}">
                <a16:creationId xmlns:a16="http://schemas.microsoft.com/office/drawing/2014/main" id="{C0C1BCDB-7666-681B-DCA8-1E4B79659B76}"/>
              </a:ext>
            </a:extLst>
          </p:cNvPr>
          <p:cNvSpPr>
            <a:spLocks noGrp="1"/>
          </p:cNvSpPr>
          <p:nvPr>
            <p:ph idx="1"/>
          </p:nvPr>
        </p:nvSpPr>
        <p:spPr>
          <a:xfrm>
            <a:off x="2403385" y="1621360"/>
            <a:ext cx="10966773" cy="3510600"/>
          </a:xfrm>
        </p:spPr>
        <p:txBody>
          <a:bodyPr/>
          <a:lstStyle/>
          <a:p>
            <a:r>
              <a:rPr lang="en-IE" dirty="0">
                <a:effectLst/>
                <a:latin typeface="Calibri" panose="020F0502020204030204" pitchFamily="34" charset="0"/>
                <a:ea typeface="Calibri" panose="020F0502020204030204" pitchFamily="34" charset="0"/>
              </a:rPr>
              <a:t>  </a:t>
            </a:r>
          </a:p>
          <a:p>
            <a:endParaRPr lang="en-IE" dirty="0">
              <a:effectLst/>
              <a:latin typeface="Calibri" panose="020F0502020204030204" pitchFamily="34" charset="0"/>
              <a:ea typeface="Calibri" panose="020F0502020204030204" pitchFamily="34" charset="0"/>
            </a:endParaRPr>
          </a:p>
          <a:p>
            <a:r>
              <a:rPr lang="en-IE" dirty="0">
                <a:effectLst/>
                <a:latin typeface="Calibri" panose="020F0502020204030204" pitchFamily="34" charset="0"/>
                <a:ea typeface="Calibri" panose="020F0502020204030204" pitchFamily="34" charset="0"/>
              </a:rPr>
              <a:t> </a:t>
            </a:r>
            <a:endParaRPr lang="en-IE" dirty="0"/>
          </a:p>
        </p:txBody>
      </p:sp>
      <p:sp>
        <p:nvSpPr>
          <p:cNvPr id="5" name="Slide Number Placeholder 4">
            <a:extLst>
              <a:ext uri="{FF2B5EF4-FFF2-40B4-BE49-F238E27FC236}">
                <a16:creationId xmlns:a16="http://schemas.microsoft.com/office/drawing/2014/main" id="{EF5FBD1C-B904-EF52-93AA-437103C83DF7}"/>
              </a:ext>
            </a:extLst>
          </p:cNvPr>
          <p:cNvSpPr>
            <a:spLocks noGrp="1"/>
          </p:cNvSpPr>
          <p:nvPr>
            <p:ph type="sldNum" sz="quarter" idx="4"/>
          </p:nvPr>
        </p:nvSpPr>
        <p:spPr/>
        <p:txBody>
          <a:bodyPr/>
          <a:lstStyle/>
          <a:p>
            <a:fld id="{294A09A9-5501-47C1-A89A-A340965A2BE2}" type="slidenum">
              <a:rPr lang="en-US" smtClean="0"/>
              <a:pPr/>
              <a:t>8</a:t>
            </a:fld>
            <a:endParaRPr lang="en-US"/>
          </a:p>
        </p:txBody>
      </p:sp>
      <p:sp>
        <p:nvSpPr>
          <p:cNvPr id="6" name="Title 1">
            <a:extLst>
              <a:ext uri="{FF2B5EF4-FFF2-40B4-BE49-F238E27FC236}">
                <a16:creationId xmlns:a16="http://schemas.microsoft.com/office/drawing/2014/main" id="{642B3C73-C633-BD83-E51C-8A565BD9C92D}"/>
              </a:ext>
            </a:extLst>
          </p:cNvPr>
          <p:cNvSpPr txBox="1">
            <a:spLocks/>
          </p:cNvSpPr>
          <p:nvPr/>
        </p:nvSpPr>
        <p:spPr>
          <a:xfrm>
            <a:off x="167006" y="321275"/>
            <a:ext cx="11377294" cy="687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IE" dirty="0">
                <a:solidFill>
                  <a:srgbClr val="002060"/>
                </a:solidFill>
              </a:rPr>
              <a:t>Community of Practice  #2</a:t>
            </a:r>
          </a:p>
        </p:txBody>
      </p:sp>
      <p:sp>
        <p:nvSpPr>
          <p:cNvPr id="9" name="TextBox 8">
            <a:extLst>
              <a:ext uri="{FF2B5EF4-FFF2-40B4-BE49-F238E27FC236}">
                <a16:creationId xmlns:a16="http://schemas.microsoft.com/office/drawing/2014/main" id="{974A1116-31A4-5056-D7E1-E65CAEC48B93}"/>
              </a:ext>
            </a:extLst>
          </p:cNvPr>
          <p:cNvSpPr txBox="1"/>
          <p:nvPr/>
        </p:nvSpPr>
        <p:spPr>
          <a:xfrm>
            <a:off x="332086" y="1890841"/>
            <a:ext cx="7554685" cy="4093428"/>
          </a:xfrm>
          <a:prstGeom prst="rect">
            <a:avLst/>
          </a:prstGeom>
          <a:noFill/>
        </p:spPr>
        <p:txBody>
          <a:bodyPr wrap="square">
            <a:spAutoFit/>
          </a:bodyPr>
          <a:lstStyle/>
          <a:p>
            <a:pPr marL="342900" lvl="0" indent="-342900">
              <a:buFont typeface="Arial" panose="020B0604020202020204" pitchFamily="34" charset="0"/>
              <a:buChar char="•"/>
            </a:pPr>
            <a:r>
              <a:rPr lang="en-GB" sz="2400" dirty="0">
                <a:effectLst/>
                <a:latin typeface="Calibri" panose="020F0502020204030204" pitchFamily="34" charset="0"/>
                <a:ea typeface="Times New Roman" panose="02020603050405020304" pitchFamily="18" charset="0"/>
              </a:rPr>
              <a:t>Industry Engagement Impact Award winner </a:t>
            </a:r>
            <a:r>
              <a:rPr lang="en-GB" sz="2400" b="1" dirty="0">
                <a:solidFill>
                  <a:srgbClr val="002060"/>
                </a:solidFill>
                <a:effectLst/>
                <a:latin typeface="Calibri" panose="020F0502020204030204" pitchFamily="34" charset="0"/>
                <a:ea typeface="Times New Roman" panose="02020603050405020304" pitchFamily="18" charset="0"/>
              </a:rPr>
              <a:t>– Teagasc </a:t>
            </a:r>
          </a:p>
          <a:p>
            <a:pPr marL="342900" lvl="0" indent="-342900">
              <a:buFont typeface="Arial" panose="020B0604020202020204" pitchFamily="34" charset="0"/>
              <a:buChar char="•"/>
            </a:pPr>
            <a:endParaRPr lang="en-GB" sz="2400" dirty="0">
              <a:solidFill>
                <a:srgbClr val="FF0000"/>
              </a:solidFill>
              <a:effectLst/>
              <a:latin typeface="Calibri" panose="020F0502020204030204" pitchFamily="34" charset="0"/>
              <a:ea typeface="Times New Roman" panose="02020603050405020304" pitchFamily="18" charset="0"/>
            </a:endParaRPr>
          </a:p>
          <a:p>
            <a:pPr marL="342900" lvl="0" indent="-342900">
              <a:buFont typeface="Arial" panose="020B0604020202020204" pitchFamily="34" charset="0"/>
              <a:buChar char="•"/>
            </a:pPr>
            <a:r>
              <a:rPr lang="en-GB" sz="2400" dirty="0">
                <a:effectLst/>
                <a:latin typeface="Calibri" panose="020F0502020204030204" pitchFamily="34" charset="0"/>
                <a:ea typeface="Times New Roman" panose="02020603050405020304" pitchFamily="18" charset="0"/>
              </a:rPr>
              <a:t>Managed Consultancy at </a:t>
            </a:r>
            <a:r>
              <a:rPr lang="en-GB" sz="2400" b="1" dirty="0">
                <a:solidFill>
                  <a:srgbClr val="002060"/>
                </a:solidFill>
                <a:effectLst/>
                <a:latin typeface="Calibri" panose="020F0502020204030204" pitchFamily="34" charset="0"/>
                <a:ea typeface="Times New Roman" panose="02020603050405020304" pitchFamily="18" charset="0"/>
              </a:rPr>
              <a:t>University College Dublin </a:t>
            </a:r>
          </a:p>
          <a:p>
            <a:pPr marL="342900" lvl="0" indent="-342900">
              <a:buFont typeface="Arial" panose="020B0604020202020204" pitchFamily="34" charset="0"/>
              <a:buChar char="•"/>
            </a:pPr>
            <a:endParaRPr lang="en-IE" sz="2400" dirty="0">
              <a:solidFill>
                <a:srgbClr val="FF0000"/>
              </a:solidFill>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en-GB" sz="2400" dirty="0" err="1">
                <a:effectLst/>
                <a:latin typeface="Calibri" panose="020F0502020204030204" pitchFamily="34" charset="0"/>
                <a:ea typeface="Times New Roman" panose="02020603050405020304" pitchFamily="18" charset="0"/>
              </a:rPr>
              <a:t>AIMday</a:t>
            </a:r>
            <a:r>
              <a:rPr lang="en-GB" sz="2400" dirty="0">
                <a:effectLst/>
                <a:latin typeface="Calibri" panose="020F0502020204030204" pitchFamily="34" charset="0"/>
                <a:ea typeface="Times New Roman" panose="02020603050405020304" pitchFamily="18" charset="0"/>
              </a:rPr>
              <a:t> – a strategic collaboration tool for bringing academics and external organisations together - </a:t>
            </a:r>
            <a:r>
              <a:rPr lang="en-GB" sz="2400" b="1" dirty="0">
                <a:solidFill>
                  <a:srgbClr val="002060"/>
                </a:solidFill>
                <a:effectLst/>
                <a:latin typeface="Calibri" panose="020F0502020204030204" pitchFamily="34" charset="0"/>
                <a:ea typeface="Times New Roman" panose="02020603050405020304" pitchFamily="18" charset="0"/>
              </a:rPr>
              <a:t>University of Galway </a:t>
            </a:r>
          </a:p>
          <a:p>
            <a:pPr marL="342900" lvl="0" indent="-342900">
              <a:buFont typeface="Arial" panose="020B0604020202020204" pitchFamily="34" charset="0"/>
              <a:buChar char="•"/>
            </a:pPr>
            <a:endParaRPr lang="en-IE" sz="24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en-GB" sz="2400" dirty="0">
                <a:effectLst/>
                <a:latin typeface="Calibri" panose="020F0502020204030204" pitchFamily="34" charset="0"/>
                <a:ea typeface="Times New Roman" panose="02020603050405020304" pitchFamily="18" charset="0"/>
              </a:rPr>
              <a:t>Challenges of university business collaboration, </a:t>
            </a:r>
            <a:r>
              <a:rPr lang="en-IE" sz="2400" b="1" dirty="0">
                <a:solidFill>
                  <a:srgbClr val="002060"/>
                </a:solidFill>
                <a:effectLst/>
                <a:latin typeface="Calibri" panose="020F0502020204030204" pitchFamily="34" charset="0"/>
                <a:ea typeface="Times New Roman" panose="02020603050405020304" pitchFamily="18" charset="0"/>
              </a:rPr>
              <a:t>University of Limerick </a:t>
            </a:r>
            <a:endParaRPr lang="en-IE" sz="2400" b="1" dirty="0">
              <a:solidFill>
                <a:srgbClr val="002060"/>
              </a:solidFill>
              <a:effectLst/>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endParaRPr lang="en-IE" sz="2000" dirty="0">
              <a:effectLst/>
              <a:latin typeface="Calibri" panose="020F0502020204030204" pitchFamily="34" charset="0"/>
              <a:ea typeface="Calibri" panose="020F0502020204030204" pitchFamily="34" charset="0"/>
            </a:endParaRPr>
          </a:p>
        </p:txBody>
      </p:sp>
      <p:pic>
        <p:nvPicPr>
          <p:cNvPr id="4100" name="Picture 4">
            <a:extLst>
              <a:ext uri="{FF2B5EF4-FFF2-40B4-BE49-F238E27FC236}">
                <a16:creationId xmlns:a16="http://schemas.microsoft.com/office/drawing/2014/main" id="{01467649-3400-585D-1D31-C7266E115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06225"/>
            <a:ext cx="2838761" cy="572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38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E135-4C9C-AE2E-F9E7-205CA9862EDF}"/>
              </a:ext>
            </a:extLst>
          </p:cNvPr>
          <p:cNvSpPr>
            <a:spLocks noGrp="1"/>
          </p:cNvSpPr>
          <p:nvPr>
            <p:ph type="title"/>
          </p:nvPr>
        </p:nvSpPr>
        <p:spPr>
          <a:xfrm>
            <a:off x="67875" y="57431"/>
            <a:ext cx="9779183" cy="1325563"/>
          </a:xfrm>
        </p:spPr>
        <p:txBody>
          <a:bodyPr/>
          <a:lstStyle/>
          <a:p>
            <a:r>
              <a:rPr lang="en-IE" sz="3200" dirty="0">
                <a:solidFill>
                  <a:srgbClr val="002060"/>
                </a:solidFill>
              </a:rPr>
              <a:t>“Knowledge Transfer Valorisation &amp; Impact”</a:t>
            </a:r>
          </a:p>
        </p:txBody>
      </p:sp>
      <p:sp>
        <p:nvSpPr>
          <p:cNvPr id="5" name="Slide Number Placeholder 4">
            <a:extLst>
              <a:ext uri="{FF2B5EF4-FFF2-40B4-BE49-F238E27FC236}">
                <a16:creationId xmlns:a16="http://schemas.microsoft.com/office/drawing/2014/main" id="{EF5FBD1C-B904-EF52-93AA-437103C83DF7}"/>
              </a:ext>
            </a:extLst>
          </p:cNvPr>
          <p:cNvSpPr>
            <a:spLocks noGrp="1"/>
          </p:cNvSpPr>
          <p:nvPr>
            <p:ph type="sldNum" sz="quarter" idx="4"/>
          </p:nvPr>
        </p:nvSpPr>
        <p:spPr/>
        <p:txBody>
          <a:bodyPr/>
          <a:lstStyle/>
          <a:p>
            <a:fld id="{294A09A9-5501-47C1-A89A-A340965A2BE2}" type="slidenum">
              <a:rPr lang="en-US" smtClean="0"/>
              <a:pPr/>
              <a:t>9</a:t>
            </a:fld>
            <a:endParaRPr lang="en-US"/>
          </a:p>
        </p:txBody>
      </p:sp>
      <p:sp>
        <p:nvSpPr>
          <p:cNvPr id="6" name="Title 1">
            <a:extLst>
              <a:ext uri="{FF2B5EF4-FFF2-40B4-BE49-F238E27FC236}">
                <a16:creationId xmlns:a16="http://schemas.microsoft.com/office/drawing/2014/main" id="{642B3C73-C633-BD83-E51C-8A565BD9C92D}"/>
              </a:ext>
            </a:extLst>
          </p:cNvPr>
          <p:cNvSpPr txBox="1">
            <a:spLocks/>
          </p:cNvSpPr>
          <p:nvPr/>
        </p:nvSpPr>
        <p:spPr>
          <a:xfrm>
            <a:off x="36377" y="116273"/>
            <a:ext cx="11377294" cy="6878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IE" dirty="0">
                <a:solidFill>
                  <a:srgbClr val="002060"/>
                </a:solidFill>
              </a:rPr>
              <a:t>Annual Conference 2023 </a:t>
            </a:r>
          </a:p>
        </p:txBody>
      </p:sp>
      <p:sp>
        <p:nvSpPr>
          <p:cNvPr id="13" name="TextBox 12">
            <a:extLst>
              <a:ext uri="{FF2B5EF4-FFF2-40B4-BE49-F238E27FC236}">
                <a16:creationId xmlns:a16="http://schemas.microsoft.com/office/drawing/2014/main" id="{19C22DD0-764E-DDFD-4193-065CF13DAA4C}"/>
              </a:ext>
            </a:extLst>
          </p:cNvPr>
          <p:cNvSpPr txBox="1"/>
          <p:nvPr/>
        </p:nvSpPr>
        <p:spPr>
          <a:xfrm>
            <a:off x="-310243" y="1860666"/>
            <a:ext cx="7935686" cy="4200574"/>
          </a:xfrm>
          <a:prstGeom prst="rect">
            <a:avLst/>
          </a:prstGeom>
          <a:noFill/>
        </p:spPr>
        <p:txBody>
          <a:bodyPr wrap="square">
            <a:spAutoFit/>
          </a:bodyPr>
          <a:lstStyle/>
          <a:p>
            <a:pPr marL="914400" indent="-473075">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a:t>
            </a:r>
            <a:r>
              <a:rPr lang="en-IE" sz="2400" b="1" dirty="0">
                <a:effectLst/>
                <a:latin typeface="Calibri" panose="020F0502020204030204" pitchFamily="34" charset="0"/>
                <a:ea typeface="Calibri" panose="020F0502020204030204" pitchFamily="34" charset="0"/>
                <a:cs typeface="Times New Roman" panose="02020603050405020304" pitchFamily="18" charset="0"/>
              </a:rPr>
              <a:t>Keynote Address - Christophe </a:t>
            </a:r>
            <a:r>
              <a:rPr lang="en-IE" sz="2400" b="1" dirty="0" err="1">
                <a:effectLst/>
                <a:latin typeface="Calibri" panose="020F0502020204030204" pitchFamily="34" charset="0"/>
                <a:ea typeface="Calibri" panose="020F0502020204030204" pitchFamily="34" charset="0"/>
                <a:cs typeface="Times New Roman" panose="02020603050405020304" pitchFamily="18" charset="0"/>
              </a:rPr>
              <a:t>Haunold</a:t>
            </a:r>
            <a:r>
              <a:rPr lang="en-IE" sz="2400" b="1" dirty="0">
                <a:latin typeface="Calibri" panose="020F0502020204030204" pitchFamily="34" charset="0"/>
                <a:ea typeface="Calibri" panose="020F0502020204030204" pitchFamily="34" charset="0"/>
                <a:cs typeface="Times New Roman" panose="02020603050405020304" pitchFamily="18" charset="0"/>
              </a:rPr>
              <a:t> , </a:t>
            </a:r>
            <a:r>
              <a:rPr lang="en-IE" sz="2400" dirty="0">
                <a:effectLst/>
                <a:latin typeface="Calibri" panose="020F0502020204030204" pitchFamily="34" charset="0"/>
                <a:ea typeface="Calibri" panose="020F0502020204030204" pitchFamily="34" charset="0"/>
                <a:cs typeface="Times New Roman" panose="02020603050405020304" pitchFamily="18" charset="0"/>
              </a:rPr>
              <a:t>President ASTP &amp; Head of Partnership, Knowledge and Technology Transfer, University of Luxembourg</a:t>
            </a:r>
          </a:p>
          <a:p>
            <a:pPr marL="914400" indent="-473075">
              <a:lnSpc>
                <a:spcPct val="107000"/>
              </a:lnSpc>
              <a:spcAft>
                <a:spcPts val="800"/>
              </a:spcAft>
            </a:pPr>
            <a:r>
              <a:rPr lang="en-IE" sz="2400" b="1" dirty="0">
                <a:effectLst/>
                <a:latin typeface="Calibri" panose="020F0502020204030204" pitchFamily="34" charset="0"/>
                <a:ea typeface="Calibri" panose="020F0502020204030204" pitchFamily="34" charset="0"/>
                <a:cs typeface="Times New Roman" panose="02020603050405020304" pitchFamily="18" charset="0"/>
              </a:rPr>
              <a:t>- 	Performance of </a:t>
            </a:r>
            <a:r>
              <a:rPr lang="en-IE" sz="2400" b="1" dirty="0">
                <a:latin typeface="Calibri" panose="020F0502020204030204" pitchFamily="34" charset="0"/>
                <a:ea typeface="Calibri" panose="020F0502020204030204" pitchFamily="34" charset="0"/>
                <a:cs typeface="Times New Roman" panose="02020603050405020304" pitchFamily="18" charset="0"/>
              </a:rPr>
              <a:t>Irish KT System - </a:t>
            </a:r>
            <a:r>
              <a:rPr lang="en-IE" sz="2400" b="1" dirty="0">
                <a:effectLst/>
                <a:latin typeface="Calibri" panose="020F0502020204030204" pitchFamily="34" charset="0"/>
                <a:ea typeface="Calibri" panose="020F0502020204030204" pitchFamily="34" charset="0"/>
                <a:cs typeface="Times New Roman" panose="02020603050405020304" pitchFamily="18" charset="0"/>
              </a:rPr>
              <a:t>Imelda Lambkin</a:t>
            </a:r>
            <a:r>
              <a:rPr lang="en-IE" sz="2400" dirty="0">
                <a:effectLst/>
                <a:latin typeface="Calibri" panose="020F0502020204030204" pitchFamily="34" charset="0"/>
                <a:ea typeface="Calibri" panose="020F0502020204030204" pitchFamily="34" charset="0"/>
                <a:cs typeface="Times New Roman" panose="02020603050405020304" pitchFamily="18" charset="0"/>
              </a:rPr>
              <a:t>, Head of  Knowledge Transfer Ireland </a:t>
            </a:r>
          </a:p>
          <a:p>
            <a:pPr marL="914400" indent="-473075">
              <a:lnSpc>
                <a:spcPct val="150000"/>
              </a:lnSpc>
              <a:spcAft>
                <a:spcPts val="800"/>
              </a:spcAft>
            </a:pPr>
            <a:r>
              <a:rPr lang="en-IE" sz="2400" b="1" dirty="0">
                <a:effectLst/>
                <a:latin typeface="Calibri" panose="020F0502020204030204" pitchFamily="34" charset="0"/>
                <a:ea typeface="Calibri" panose="020F0502020204030204" pitchFamily="34" charset="0"/>
                <a:cs typeface="Times New Roman" panose="02020603050405020304" pitchFamily="18" charset="0"/>
              </a:rPr>
              <a:t>- 	Export Control in KT Practice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indent="-473075">
              <a:lnSpc>
                <a:spcPct val="107000"/>
              </a:lnSpc>
              <a:spcAft>
                <a:spcPts val="800"/>
              </a:spcAft>
              <a:buFontTx/>
              <a:buChar char="-"/>
            </a:pPr>
            <a:r>
              <a:rPr lang="en-IE" sz="2400" b="1" dirty="0">
                <a:effectLst/>
                <a:latin typeface="Calibri" panose="020F0502020204030204" pitchFamily="34" charset="0"/>
                <a:ea typeface="Calibri" panose="020F0502020204030204" pitchFamily="34" charset="0"/>
                <a:cs typeface="Times New Roman" panose="02020603050405020304" pitchFamily="18" charset="0"/>
              </a:rPr>
              <a:t>Quick fire perspectives from collaborators, founders and partners</a:t>
            </a:r>
            <a:r>
              <a:rPr lang="en-IE" sz="2400" b="1" dirty="0">
                <a:latin typeface="Calibri" panose="020F0502020204030204" pitchFamily="34" charset="0"/>
                <a:ea typeface="Calibri" panose="020F0502020204030204" pitchFamily="34" charset="0"/>
                <a:cs typeface="Times New Roman" panose="02020603050405020304" pitchFamily="18" charset="0"/>
              </a:rPr>
              <a:t> – Panel discussions</a:t>
            </a:r>
          </a:p>
          <a:p>
            <a:pPr marL="914400" indent="-473075">
              <a:lnSpc>
                <a:spcPct val="107000"/>
              </a:lnSpc>
              <a:spcAft>
                <a:spcPts val="800"/>
              </a:spcAft>
              <a:buFontTx/>
              <a:buChar char="-"/>
            </a:pPr>
            <a:r>
              <a:rPr lang="en-IE" sz="2400" b="1" dirty="0">
                <a:effectLst/>
                <a:latin typeface="Calibri" panose="020F0502020204030204" pitchFamily="34" charset="0"/>
                <a:ea typeface="Calibri" panose="020F0502020204030204" pitchFamily="34" charset="0"/>
                <a:cs typeface="Times New Roman" panose="02020603050405020304" pitchFamily="18" charset="0"/>
              </a:rPr>
              <a:t>….. Networking! </a:t>
            </a:r>
          </a:p>
        </p:txBody>
      </p:sp>
      <p:pic>
        <p:nvPicPr>
          <p:cNvPr id="14" name="Picture 2">
            <a:extLst>
              <a:ext uri="{FF2B5EF4-FFF2-40B4-BE49-F238E27FC236}">
                <a16:creationId xmlns:a16="http://schemas.microsoft.com/office/drawing/2014/main" id="{9868C1AD-9500-22BF-1C7D-5845226893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87428" y="1610759"/>
            <a:ext cx="3523571" cy="23501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81675D7A-974E-B842-6B01-E4B100D2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340" y="4188718"/>
            <a:ext cx="3523659" cy="235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439894"/>
      </p:ext>
    </p:extLst>
  </p:cSld>
  <p:clrMapOvr>
    <a:masterClrMapping/>
  </p:clrMapOvr>
</p:sld>
</file>

<file path=ppt/theme/theme1.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7A3DC7F88BF646832DEA8091509D81" ma:contentTypeVersion="11" ma:contentTypeDescription="Create a new document." ma:contentTypeScope="" ma:versionID="4480dbf662e55c23f65d3120303e6e95">
  <xsd:schema xmlns:xsd="http://www.w3.org/2001/XMLSchema" xmlns:xs="http://www.w3.org/2001/XMLSchema" xmlns:p="http://schemas.microsoft.com/office/2006/metadata/properties" xmlns:ns2="601ac0e3-65d1-49d1-b631-19142e006580" xmlns:ns3="6974b250-a0b4-4f2f-8bec-86b65ea76322" targetNamespace="http://schemas.microsoft.com/office/2006/metadata/properties" ma:root="true" ma:fieldsID="5a22f0f34b253297214eac3b1a74bcbd" ns2:_="" ns3:_="">
    <xsd:import namespace="601ac0e3-65d1-49d1-b631-19142e006580"/>
    <xsd:import namespace="6974b250-a0b4-4f2f-8bec-86b65ea7632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1ac0e3-65d1-49d1-b631-19142e0065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74b250-a0b4-4f2f-8bec-86b65ea763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601ac0e3-65d1-49d1-b631-19142e006580" xsi:nil="true"/>
  </documentManagement>
</p:properties>
</file>

<file path=customXml/itemProps1.xml><?xml version="1.0" encoding="utf-8"?>
<ds:datastoreItem xmlns:ds="http://schemas.openxmlformats.org/officeDocument/2006/customXml" ds:itemID="{42076B5C-85B0-4D30-852D-5E5312EEA93B}">
  <ds:schemaRefs>
    <ds:schemaRef ds:uri="http://schemas.microsoft.com/sharepoint/v3/contenttype/forms"/>
  </ds:schemaRefs>
</ds:datastoreItem>
</file>

<file path=customXml/itemProps2.xml><?xml version="1.0" encoding="utf-8"?>
<ds:datastoreItem xmlns:ds="http://schemas.openxmlformats.org/officeDocument/2006/customXml" ds:itemID="{183FD4E8-A972-4E88-8C5E-0321B3F06F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1ac0e3-65d1-49d1-b631-19142e006580"/>
    <ds:schemaRef ds:uri="6974b250-a0b4-4f2f-8bec-86b65ea76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42FAFE-88B4-49B4-9588-86CB0E564E50}">
  <ds:schemaRefs>
    <ds:schemaRef ds:uri="http://purl.org/dc/terms/"/>
    <ds:schemaRef ds:uri="6974b250-a0b4-4f2f-8bec-86b65ea76322"/>
    <ds:schemaRef ds:uri="http://schemas.microsoft.com/office/2006/documentManagement/types"/>
    <ds:schemaRef ds:uri="601ac0e3-65d1-49d1-b631-19142e006580"/>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TM45331398</Template>
  <TotalTime>6681</TotalTime>
  <Words>857</Words>
  <Application>Microsoft Office PowerPoint</Application>
  <PresentationFormat>Widescreen</PresentationFormat>
  <Paragraphs>147</Paragraphs>
  <Slides>20</Slides>
  <Notes>3</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Symbol</vt:lpstr>
      <vt:lpstr>Tenorite</vt:lpstr>
      <vt:lpstr>Office Theme</vt:lpstr>
      <vt:lpstr>PowerPoint Presentation</vt:lpstr>
      <vt:lpstr>Objectives of IKTA </vt:lpstr>
      <vt:lpstr>Background   </vt:lpstr>
      <vt:lpstr>Functions  </vt:lpstr>
      <vt:lpstr>PowerPoint Presentation</vt:lpstr>
      <vt:lpstr>Creating a Community of Practice </vt:lpstr>
      <vt:lpstr>     </vt:lpstr>
      <vt:lpstr>Industry Collaboration &amp; Consultancy, May 2023</vt:lpstr>
      <vt:lpstr>“Knowledge Transfer Valorisation &amp; Impact”</vt:lpstr>
      <vt:lpstr>PowerPoint Presentation</vt:lpstr>
      <vt:lpstr>ASTP Annual Conference May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Ambition for IKTA!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Emma O'Neill</dc:creator>
  <cp:lastModifiedBy>Gavin, Maria</cp:lastModifiedBy>
  <cp:revision>169</cp:revision>
  <dcterms:created xsi:type="dcterms:W3CDTF">2023-05-03T13:56:34Z</dcterms:created>
  <dcterms:modified xsi:type="dcterms:W3CDTF">2024-04-23T06:43:22Z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0x010100567A3DC7F88BF646832DEA8091509D81</vt:lpwstr>
  </property>
</Properties>
</file>